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64" r:id="rId4"/>
  </p:sldMasterIdLst>
  <p:notesMasterIdLst>
    <p:notesMasterId r:id="rId23"/>
  </p:notesMasterIdLst>
  <p:handoutMasterIdLst>
    <p:handoutMasterId r:id="rId24"/>
  </p:handoutMasterIdLst>
  <p:sldIdLst>
    <p:sldId id="912" r:id="rId5"/>
    <p:sldId id="913" r:id="rId6"/>
    <p:sldId id="1089" r:id="rId7"/>
    <p:sldId id="1090" r:id="rId8"/>
    <p:sldId id="1091" r:id="rId9"/>
    <p:sldId id="1092" r:id="rId10"/>
    <p:sldId id="1093" r:id="rId11"/>
    <p:sldId id="1094" r:id="rId12"/>
    <p:sldId id="1095" r:id="rId13"/>
    <p:sldId id="1768" r:id="rId14"/>
    <p:sldId id="1769" r:id="rId15"/>
    <p:sldId id="1571" r:id="rId16"/>
    <p:sldId id="1096" r:id="rId17"/>
    <p:sldId id="1097" r:id="rId18"/>
    <p:sldId id="1766" r:id="rId19"/>
    <p:sldId id="1099" r:id="rId20"/>
    <p:sldId id="1767" r:id="rId21"/>
    <p:sldId id="1100" r:id="rId22"/>
  </p:sldIdLst>
  <p:sldSz cx="9756775" cy="5486400"/>
  <p:notesSz cx="6858000" cy="9144000"/>
  <p:embeddedFontLst>
    <p:embeddedFont>
      <p:font typeface="Segoe UI" panose="020B0502040204020203" pitchFamily="34" charset="0"/>
      <p:regular r:id="rId25"/>
      <p:bold r:id="rId26"/>
      <p:italic r:id="rId27"/>
      <p:boldItalic r:id="rId28"/>
    </p:embeddedFont>
    <p:embeddedFont>
      <p:font typeface="Segoe UI Semibold" panose="020B0702040204020203" pitchFamily="34" charset="0"/>
      <p:bold r:id="rId29"/>
      <p:boldItalic r:id="rId30"/>
    </p:embeddedFont>
    <p:embeddedFont>
      <p:font typeface="Segoe UI Semilight" panose="020B0402040204020203" pitchFamily="34" charset="0"/>
      <p:regular r:id="rId31"/>
      <p: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Slides" id="{880041DD-8DB7-9249-BF73-05E69CF998C6}">
          <p14:sldIdLst>
            <p14:sldId id="912"/>
            <p14:sldId id="913"/>
            <p14:sldId id="1089"/>
            <p14:sldId id="1090"/>
            <p14:sldId id="1091"/>
            <p14:sldId id="1092"/>
            <p14:sldId id="1093"/>
            <p14:sldId id="1094"/>
            <p14:sldId id="1095"/>
            <p14:sldId id="1768"/>
            <p14:sldId id="1769"/>
            <p14:sldId id="1571"/>
            <p14:sldId id="1096"/>
            <p14:sldId id="1097"/>
            <p14:sldId id="1766"/>
            <p14:sldId id="1099"/>
            <p14:sldId id="1767"/>
            <p14:sldId id="1100"/>
          </p14:sldIdLst>
        </p14:section>
      </p14:sectionLst>
    </p:ext>
    <p:ext uri="{EFAFB233-063F-42B5-8137-9DF3F51BA10A}">
      <p15:sldGuideLst xmlns:p15="http://schemas.microsoft.com/office/powerpoint/2012/main">
        <p15:guide id="1" orient="horz" pos="4208">
          <p15:clr>
            <a:srgbClr val="A4A3A4"/>
          </p15:clr>
        </p15:guide>
        <p15:guide id="2" orient="horz" pos="2126">
          <p15:clr>
            <a:srgbClr val="A4A3A4"/>
          </p15:clr>
        </p15:guide>
        <p15:guide id="3" orient="horz" pos="2258">
          <p15:clr>
            <a:srgbClr val="A4A3A4"/>
          </p15:clr>
        </p15:guide>
        <p15:guide id="4" pos="5587">
          <p15:clr>
            <a:srgbClr val="A4A3A4"/>
          </p15:clr>
        </p15:guide>
        <p15:guide id="5" pos="181">
          <p15:clr>
            <a:srgbClr val="A4A3A4"/>
          </p15:clr>
        </p15:guide>
        <p15:guide id="6" pos="241">
          <p15:clr>
            <a:srgbClr val="A4A3A4"/>
          </p15:clr>
        </p15:guide>
        <p15:guide id="7" pos="1424">
          <p15:clr>
            <a:srgbClr val="A4A3A4"/>
          </p15:clr>
        </p15:guide>
        <p15:guide id="8" orient="horz" pos="3365">
          <p15:clr>
            <a:srgbClr val="A4A3A4"/>
          </p15:clr>
        </p15:guide>
        <p15:guide id="9" orient="horz" pos="589">
          <p15:clr>
            <a:srgbClr val="A4A3A4"/>
          </p15:clr>
        </p15:guide>
        <p15:guide id="10" orient="horz" pos="1220">
          <p15:clr>
            <a:srgbClr val="A4A3A4"/>
          </p15:clr>
        </p15:guide>
        <p15:guide id="11" orient="horz" pos="1563">
          <p15:clr>
            <a:srgbClr val="A4A3A4"/>
          </p15:clr>
        </p15:guide>
        <p15:guide id="12" orient="horz" pos="2207">
          <p15:clr>
            <a:srgbClr val="A4A3A4"/>
          </p15:clr>
        </p15:guide>
        <p15:guide id="13" orient="horz" pos="810">
          <p15:clr>
            <a:srgbClr val="A4A3A4"/>
          </p15:clr>
        </p15:guide>
        <p15:guide id="14" orient="horz" pos="3190">
          <p15:clr>
            <a:srgbClr val="A4A3A4"/>
          </p15:clr>
        </p15:guide>
        <p15:guide id="15" orient="horz" pos="872">
          <p15:clr>
            <a:srgbClr val="A4A3A4"/>
          </p15:clr>
        </p15:guide>
        <p15:guide id="16" orient="horz" pos="1738">
          <p15:clr>
            <a:srgbClr val="A4A3A4"/>
          </p15:clr>
        </p15:guide>
        <p15:guide id="17" pos="5967">
          <p15:clr>
            <a:srgbClr val="A4A3A4"/>
          </p15:clr>
        </p15:guide>
        <p15:guide id="18" pos="66">
          <p15:clr>
            <a:srgbClr val="A4A3A4"/>
          </p15:clr>
        </p15:guide>
        <p15:guide id="19" pos="369">
          <p15:clr>
            <a:srgbClr val="A4A3A4"/>
          </p15:clr>
        </p15:guide>
        <p15:guide id="20" pos="3074">
          <p15:clr>
            <a:srgbClr val="A4A3A4"/>
          </p15:clr>
        </p15:guide>
        <p15:guide id="21" pos="608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Kingman" initials="" lastIdx="2" clrIdx="0"/>
  <p:cmAuthor id="1" name="Becky Keys" initials="BK" lastIdx="30" clrIdx="1"/>
  <p:cmAuthor id="2" name="Susan Ledford" initials="SCL" lastIdx="9" clrIdx="2"/>
  <p:cmAuthor id="3" name="Wm Mark Lewis" initials="WML" lastIdx="3" clrIdx="3"/>
  <p:cmAuthor id="4" name="Lewis, Mark" initials="wml" lastIdx="1" clrIdx="4">
    <p:extLst>
      <p:ext uri="{19B8F6BF-5375-455C-9EA6-DF929625EA0E}">
        <p15:presenceInfo xmlns:p15="http://schemas.microsoft.com/office/powerpoint/2012/main" userId="Lewis, Mar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ED0"/>
    <a:srgbClr val="0067C5"/>
    <a:srgbClr val="9EA2A2"/>
    <a:srgbClr val="8DC63F"/>
    <a:srgbClr val="000000"/>
    <a:srgbClr val="324715"/>
    <a:srgbClr val="80B737"/>
    <a:srgbClr val="0186FF"/>
    <a:srgbClr val="2999FF"/>
    <a:srgbClr val="5B67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9EA66-1E72-43E5-8C13-FBF696653C38}" v="5" dt="2019-05-08T12:15:55.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67886" autoAdjust="0"/>
  </p:normalViewPr>
  <p:slideViewPr>
    <p:cSldViewPr snapToGrid="0">
      <p:cViewPr>
        <p:scale>
          <a:sx n="60" d="100"/>
          <a:sy n="60" d="100"/>
        </p:scale>
        <p:origin x="1608" y="-360"/>
      </p:cViewPr>
      <p:guideLst>
        <p:guide orient="horz" pos="4208"/>
        <p:guide orient="horz" pos="2126"/>
        <p:guide orient="horz" pos="2258"/>
        <p:guide pos="5587"/>
        <p:guide pos="181"/>
        <p:guide pos="241"/>
        <p:guide pos="1424"/>
        <p:guide orient="horz" pos="3365"/>
        <p:guide orient="horz" pos="589"/>
        <p:guide orient="horz" pos="1220"/>
        <p:guide orient="horz" pos="1563"/>
        <p:guide orient="horz" pos="2207"/>
        <p:guide orient="horz" pos="810"/>
        <p:guide orient="horz" pos="3190"/>
        <p:guide orient="horz" pos="872"/>
        <p:guide orient="horz" pos="1738"/>
        <p:guide pos="5967"/>
        <p:guide pos="66"/>
        <p:guide pos="369"/>
        <p:guide pos="3074"/>
        <p:guide pos="6083"/>
      </p:guideLst>
    </p:cSldViewPr>
  </p:slideViewPr>
  <p:notesTextViewPr>
    <p:cViewPr>
      <p:scale>
        <a:sx n="1" d="1"/>
        <a:sy n="1" d="1"/>
      </p:scale>
      <p:origin x="0" y="0"/>
    </p:cViewPr>
  </p:notesTextViewPr>
  <p:notesViewPr>
    <p:cSldViewPr snapToGrid="0">
      <p:cViewPr varScale="1">
        <p:scale>
          <a:sx n="65" d="100"/>
          <a:sy n="65" d="100"/>
        </p:scale>
        <p:origin x="3154"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ardon, Patrick" userId="2683e4c8-45cf-4a80-8599-10345cf99709" providerId="ADAL" clId="{2F09EA66-1E72-43E5-8C13-FBF696653C38}"/>
    <pc:docChg chg="modSld">
      <pc:chgData name="Reardon, Patrick" userId="2683e4c8-45cf-4a80-8599-10345cf99709" providerId="ADAL" clId="{2F09EA66-1E72-43E5-8C13-FBF696653C38}" dt="2019-05-08T12:15:55.390" v="0" actId="1076"/>
      <pc:docMkLst>
        <pc:docMk/>
      </pc:docMkLst>
      <pc:sldChg chg="modSp">
        <pc:chgData name="Reardon, Patrick" userId="2683e4c8-45cf-4a80-8599-10345cf99709" providerId="ADAL" clId="{2F09EA66-1E72-43E5-8C13-FBF696653C38}" dt="2019-05-08T12:15:55.390" v="0" actId="1076"/>
        <pc:sldMkLst>
          <pc:docMk/>
          <pc:sldMk cId="4092550767" sldId="1767"/>
        </pc:sldMkLst>
        <pc:spChg chg="mod">
          <ac:chgData name="Reardon, Patrick" userId="2683e4c8-45cf-4a80-8599-10345cf99709" providerId="ADAL" clId="{2F09EA66-1E72-43E5-8C13-FBF696653C38}" dt="2019-05-08T12:15:55.390" v="0" actId="1076"/>
          <ac:spMkLst>
            <pc:docMk/>
            <pc:sldMk cId="4092550767" sldId="1767"/>
            <ac:spMk id="9" creationId="{864DF092-E753-463A-86C4-AA5CF7A40A3F}"/>
          </ac:spMkLst>
        </pc:spChg>
      </pc:sldChg>
    </pc:docChg>
  </pc:docChgLst>
  <pc:docChgLst>
    <pc:chgData name="Banu Sundhar" userId="061a747b-10eb-43b3-8d0c-609492ba1856" providerId="ADAL" clId="{2288167D-D831-4935-84A7-66F8BB395F8C}"/>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6" name="NetApp Logo"/>
          <p:cNvGrpSpPr>
            <a:grpSpLocks noChangeAspect="1"/>
          </p:cNvGrpSpPr>
          <p:nvPr/>
        </p:nvGrpSpPr>
        <p:grpSpPr bwMode="gray">
          <a:xfrm>
            <a:off x="6176473" y="8839201"/>
            <a:ext cx="511222" cy="136854"/>
            <a:chOff x="1841" y="1625"/>
            <a:chExt cx="3997" cy="1070"/>
          </a:xfrm>
        </p:grpSpPr>
        <p:sp>
          <p:nvSpPr>
            <p:cNvPr id="17"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18"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19"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0"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1"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2"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3"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4"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5"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6"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grpSp>
      <p:sp>
        <p:nvSpPr>
          <p:cNvPr id="27" name="Footer Placeholder 3"/>
          <p:cNvSpPr>
            <a:spLocks noGrp="1"/>
          </p:cNvSpPr>
          <p:nvPr>
            <p:ph type="ftr" sz="quarter" idx="2"/>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a:t>
            </a:r>
          </a:p>
        </p:txBody>
      </p:sp>
      <p:sp>
        <p:nvSpPr>
          <p:cNvPr id="28" name="Slide Number Placeholder 5"/>
          <p:cNvSpPr>
            <a:spLocks noGrp="1"/>
          </p:cNvSpPr>
          <p:nvPr>
            <p:ph type="sldNum" sz="quarter" idx="3"/>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a:p>
        </p:txBody>
      </p:sp>
    </p:spTree>
    <p:extLst>
      <p:ext uri="{BB962C8B-B14F-4D97-AF65-F5344CB8AC3E}">
        <p14:creationId xmlns:p14="http://schemas.microsoft.com/office/powerpoint/2010/main" val="21543279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77838" y="301625"/>
            <a:ext cx="5902325" cy="3319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228600" y="3813048"/>
            <a:ext cx="6400800" cy="4956048"/>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Click to edit Master text styles</a:t>
            </a:r>
          </a:p>
          <a:p>
            <a:pPr marL="168275" marR="0" lvl="1"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Second level</a:t>
            </a:r>
          </a:p>
          <a:p>
            <a:pPr marL="349250" marR="0" lvl="2"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Third level</a:t>
            </a:r>
          </a:p>
          <a:p>
            <a:pPr marL="517525" marR="0" lvl="3"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Fourth level</a:t>
            </a:r>
          </a:p>
          <a:p>
            <a:pPr marL="685800" marR="0" lvl="4" indent="0" algn="l" defTabSz="914400" rtl="0" eaLnBrk="0" fontAlgn="base" latinLnBrk="0" hangingPunct="0">
              <a:lnSpc>
                <a:spcPct val="100000"/>
              </a:lnSpc>
              <a:spcBef>
                <a:spcPct val="3000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charset="0"/>
              </a:rPr>
              <a:t>Fifth level</a:t>
            </a:r>
          </a:p>
        </p:txBody>
      </p:sp>
      <p:grpSp>
        <p:nvGrpSpPr>
          <p:cNvPr id="22" name="NetApp Logo"/>
          <p:cNvGrpSpPr>
            <a:grpSpLocks noChangeAspect="1"/>
          </p:cNvGrpSpPr>
          <p:nvPr/>
        </p:nvGrpSpPr>
        <p:grpSpPr bwMode="gray">
          <a:xfrm>
            <a:off x="6176473" y="8839201"/>
            <a:ext cx="511222" cy="136854"/>
            <a:chOff x="1841" y="1625"/>
            <a:chExt cx="3997" cy="1070"/>
          </a:xfrm>
        </p:grpSpPr>
        <p:sp>
          <p:nvSpPr>
            <p:cNvPr id="23" name="AutoShape 4"/>
            <p:cNvSpPr>
              <a:spLocks noChangeAspect="1" noChangeArrowheads="1" noTextEdit="1"/>
            </p:cNvSpPr>
            <p:nvPr userDrawn="1"/>
          </p:nvSpPr>
          <p:spPr bwMode="gray">
            <a:xfrm>
              <a:off x="1841" y="1625"/>
              <a:ext cx="3997" cy="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4" name="Freeform 6"/>
            <p:cNvSpPr>
              <a:spLocks/>
            </p:cNvSpPr>
            <p:nvPr userDrawn="1"/>
          </p:nvSpPr>
          <p:spPr bwMode="gray">
            <a:xfrm>
              <a:off x="1841" y="1625"/>
              <a:ext cx="1148" cy="957"/>
            </a:xfrm>
            <a:custGeom>
              <a:avLst/>
              <a:gdLst>
                <a:gd name="T0" fmla="*/ 0 w 1148"/>
                <a:gd name="T1" fmla="*/ 0 h 957"/>
                <a:gd name="T2" fmla="*/ 0 w 1148"/>
                <a:gd name="T3" fmla="*/ 957 h 957"/>
                <a:gd name="T4" fmla="*/ 447 w 1148"/>
                <a:gd name="T5" fmla="*/ 957 h 957"/>
                <a:gd name="T6" fmla="*/ 447 w 1148"/>
                <a:gd name="T7" fmla="*/ 383 h 957"/>
                <a:gd name="T8" fmla="*/ 702 w 1148"/>
                <a:gd name="T9" fmla="*/ 383 h 957"/>
                <a:gd name="T10" fmla="*/ 702 w 1148"/>
                <a:gd name="T11" fmla="*/ 957 h 957"/>
                <a:gd name="T12" fmla="*/ 1148 w 1148"/>
                <a:gd name="T13" fmla="*/ 957 h 957"/>
                <a:gd name="T14" fmla="*/ 1148 w 1148"/>
                <a:gd name="T15" fmla="*/ 0 h 957"/>
                <a:gd name="T16" fmla="*/ 0 w 1148"/>
                <a:gd name="T17" fmla="*/ 0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957">
                  <a:moveTo>
                    <a:pt x="0" y="0"/>
                  </a:moveTo>
                  <a:lnTo>
                    <a:pt x="0" y="957"/>
                  </a:lnTo>
                  <a:lnTo>
                    <a:pt x="447" y="957"/>
                  </a:lnTo>
                  <a:lnTo>
                    <a:pt x="447" y="383"/>
                  </a:lnTo>
                  <a:lnTo>
                    <a:pt x="702" y="383"/>
                  </a:lnTo>
                  <a:lnTo>
                    <a:pt x="702" y="957"/>
                  </a:lnTo>
                  <a:lnTo>
                    <a:pt x="1148" y="957"/>
                  </a:lnTo>
                  <a:lnTo>
                    <a:pt x="1148"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5" name="Freeform 7"/>
            <p:cNvSpPr>
              <a:spLocks/>
            </p:cNvSpPr>
            <p:nvPr userDrawn="1"/>
          </p:nvSpPr>
          <p:spPr bwMode="gray">
            <a:xfrm>
              <a:off x="3244" y="2097"/>
              <a:ext cx="428" cy="485"/>
            </a:xfrm>
            <a:custGeom>
              <a:avLst/>
              <a:gdLst>
                <a:gd name="T0" fmla="*/ 322 w 428"/>
                <a:gd name="T1" fmla="*/ 300 h 485"/>
                <a:gd name="T2" fmla="*/ 97 w 428"/>
                <a:gd name="T3" fmla="*/ 0 h 485"/>
                <a:gd name="T4" fmla="*/ 0 w 428"/>
                <a:gd name="T5" fmla="*/ 0 h 485"/>
                <a:gd name="T6" fmla="*/ 0 w 428"/>
                <a:gd name="T7" fmla="*/ 485 h 485"/>
                <a:gd name="T8" fmla="*/ 104 w 428"/>
                <a:gd name="T9" fmla="*/ 485 h 485"/>
                <a:gd name="T10" fmla="*/ 104 w 428"/>
                <a:gd name="T11" fmla="*/ 180 h 485"/>
                <a:gd name="T12" fmla="*/ 338 w 428"/>
                <a:gd name="T13" fmla="*/ 485 h 485"/>
                <a:gd name="T14" fmla="*/ 428 w 428"/>
                <a:gd name="T15" fmla="*/ 485 h 485"/>
                <a:gd name="T16" fmla="*/ 428 w 428"/>
                <a:gd name="T17" fmla="*/ 0 h 485"/>
                <a:gd name="T18" fmla="*/ 322 w 428"/>
                <a:gd name="T19" fmla="*/ 0 h 485"/>
                <a:gd name="T20" fmla="*/ 322 w 428"/>
                <a:gd name="T21" fmla="*/ 30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8" h="485">
                  <a:moveTo>
                    <a:pt x="322" y="300"/>
                  </a:moveTo>
                  <a:lnTo>
                    <a:pt x="97" y="0"/>
                  </a:lnTo>
                  <a:lnTo>
                    <a:pt x="0" y="0"/>
                  </a:lnTo>
                  <a:lnTo>
                    <a:pt x="0" y="485"/>
                  </a:lnTo>
                  <a:lnTo>
                    <a:pt x="104" y="485"/>
                  </a:lnTo>
                  <a:lnTo>
                    <a:pt x="104" y="180"/>
                  </a:lnTo>
                  <a:lnTo>
                    <a:pt x="338" y="485"/>
                  </a:lnTo>
                  <a:lnTo>
                    <a:pt x="428" y="485"/>
                  </a:lnTo>
                  <a:lnTo>
                    <a:pt x="428" y="0"/>
                  </a:lnTo>
                  <a:lnTo>
                    <a:pt x="322" y="0"/>
                  </a:lnTo>
                  <a:lnTo>
                    <a:pt x="322"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6" name="Freeform 8"/>
            <p:cNvSpPr>
              <a:spLocks noEditPoints="1"/>
            </p:cNvSpPr>
            <p:nvPr userDrawn="1"/>
          </p:nvSpPr>
          <p:spPr bwMode="gray">
            <a:xfrm>
              <a:off x="3721" y="2206"/>
              <a:ext cx="362" cy="385"/>
            </a:xfrm>
            <a:custGeom>
              <a:avLst/>
              <a:gdLst>
                <a:gd name="T0" fmla="*/ 77 w 153"/>
                <a:gd name="T1" fmla="*/ 0 h 163"/>
                <a:gd name="T2" fmla="*/ 0 w 153"/>
                <a:gd name="T3" fmla="*/ 81 h 163"/>
                <a:gd name="T4" fmla="*/ 0 w 153"/>
                <a:gd name="T5" fmla="*/ 82 h 163"/>
                <a:gd name="T6" fmla="*/ 81 w 153"/>
                <a:gd name="T7" fmla="*/ 163 h 163"/>
                <a:gd name="T8" fmla="*/ 145 w 153"/>
                <a:gd name="T9" fmla="*/ 133 h 163"/>
                <a:gd name="T10" fmla="*/ 120 w 153"/>
                <a:gd name="T11" fmla="*/ 111 h 163"/>
                <a:gd name="T12" fmla="*/ 82 w 153"/>
                <a:gd name="T13" fmla="*/ 127 h 163"/>
                <a:gd name="T14" fmla="*/ 44 w 153"/>
                <a:gd name="T15" fmla="*/ 97 h 163"/>
                <a:gd name="T16" fmla="*/ 152 w 153"/>
                <a:gd name="T17" fmla="*/ 97 h 163"/>
                <a:gd name="T18" fmla="*/ 153 w 153"/>
                <a:gd name="T19" fmla="*/ 85 h 163"/>
                <a:gd name="T20" fmla="*/ 77 w 153"/>
                <a:gd name="T21" fmla="*/ 0 h 163"/>
                <a:gd name="T22" fmla="*/ 43 w 153"/>
                <a:gd name="T23" fmla="*/ 69 h 163"/>
                <a:gd name="T24" fmla="*/ 77 w 153"/>
                <a:gd name="T25" fmla="*/ 36 h 163"/>
                <a:gd name="T26" fmla="*/ 110 w 153"/>
                <a:gd name="T27" fmla="*/ 69 h 163"/>
                <a:gd name="T28" fmla="*/ 43 w 153"/>
                <a:gd name="T29"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 h="163">
                  <a:moveTo>
                    <a:pt x="77" y="0"/>
                  </a:moveTo>
                  <a:cubicBezTo>
                    <a:pt x="32" y="0"/>
                    <a:pt x="0" y="37"/>
                    <a:pt x="0" y="81"/>
                  </a:cubicBezTo>
                  <a:cubicBezTo>
                    <a:pt x="0" y="82"/>
                    <a:pt x="0" y="82"/>
                    <a:pt x="0" y="82"/>
                  </a:cubicBezTo>
                  <a:cubicBezTo>
                    <a:pt x="0" y="130"/>
                    <a:pt x="35" y="163"/>
                    <a:pt x="81" y="163"/>
                  </a:cubicBezTo>
                  <a:cubicBezTo>
                    <a:pt x="110" y="163"/>
                    <a:pt x="131" y="152"/>
                    <a:pt x="145" y="133"/>
                  </a:cubicBezTo>
                  <a:cubicBezTo>
                    <a:pt x="120" y="111"/>
                    <a:pt x="120" y="111"/>
                    <a:pt x="120" y="111"/>
                  </a:cubicBezTo>
                  <a:cubicBezTo>
                    <a:pt x="108" y="122"/>
                    <a:pt x="97" y="127"/>
                    <a:pt x="82" y="127"/>
                  </a:cubicBezTo>
                  <a:cubicBezTo>
                    <a:pt x="62" y="127"/>
                    <a:pt x="48" y="117"/>
                    <a:pt x="44" y="97"/>
                  </a:cubicBezTo>
                  <a:cubicBezTo>
                    <a:pt x="152" y="97"/>
                    <a:pt x="152" y="97"/>
                    <a:pt x="152" y="97"/>
                  </a:cubicBezTo>
                  <a:cubicBezTo>
                    <a:pt x="153" y="93"/>
                    <a:pt x="153" y="88"/>
                    <a:pt x="153" y="85"/>
                  </a:cubicBezTo>
                  <a:cubicBezTo>
                    <a:pt x="153" y="41"/>
                    <a:pt x="129" y="0"/>
                    <a:pt x="77" y="0"/>
                  </a:cubicBezTo>
                  <a:close/>
                  <a:moveTo>
                    <a:pt x="43" y="69"/>
                  </a:moveTo>
                  <a:cubicBezTo>
                    <a:pt x="47" y="49"/>
                    <a:pt x="59" y="36"/>
                    <a:pt x="77" y="36"/>
                  </a:cubicBezTo>
                  <a:cubicBezTo>
                    <a:pt x="96" y="36"/>
                    <a:pt x="107" y="49"/>
                    <a:pt x="110" y="69"/>
                  </a:cubicBezTo>
                  <a:lnTo>
                    <a:pt x="43" y="6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7" name="Freeform 9"/>
            <p:cNvSpPr>
              <a:spLocks/>
            </p:cNvSpPr>
            <p:nvPr userDrawn="1"/>
          </p:nvSpPr>
          <p:spPr bwMode="gray">
            <a:xfrm>
              <a:off x="4104" y="2121"/>
              <a:ext cx="234" cy="468"/>
            </a:xfrm>
            <a:custGeom>
              <a:avLst/>
              <a:gdLst>
                <a:gd name="T0" fmla="*/ 63 w 99"/>
                <a:gd name="T1" fmla="*/ 0 h 198"/>
                <a:gd name="T2" fmla="*/ 18 w 99"/>
                <a:gd name="T3" fmla="*/ 0 h 198"/>
                <a:gd name="T4" fmla="*/ 18 w 99"/>
                <a:gd name="T5" fmla="*/ 39 h 198"/>
                <a:gd name="T6" fmla="*/ 0 w 99"/>
                <a:gd name="T7" fmla="*/ 39 h 198"/>
                <a:gd name="T8" fmla="*/ 0 w 99"/>
                <a:gd name="T9" fmla="*/ 77 h 198"/>
                <a:gd name="T10" fmla="*/ 18 w 99"/>
                <a:gd name="T11" fmla="*/ 77 h 198"/>
                <a:gd name="T12" fmla="*/ 18 w 99"/>
                <a:gd name="T13" fmla="*/ 151 h 198"/>
                <a:gd name="T14" fmla="*/ 64 w 99"/>
                <a:gd name="T15" fmla="*/ 198 h 198"/>
                <a:gd name="T16" fmla="*/ 99 w 99"/>
                <a:gd name="T17" fmla="*/ 189 h 198"/>
                <a:gd name="T18" fmla="*/ 99 w 99"/>
                <a:gd name="T19" fmla="*/ 153 h 198"/>
                <a:gd name="T20" fmla="*/ 77 w 99"/>
                <a:gd name="T21" fmla="*/ 159 h 198"/>
                <a:gd name="T22" fmla="*/ 63 w 99"/>
                <a:gd name="T23" fmla="*/ 144 h 198"/>
                <a:gd name="T24" fmla="*/ 63 w 99"/>
                <a:gd name="T25" fmla="*/ 77 h 198"/>
                <a:gd name="T26" fmla="*/ 99 w 99"/>
                <a:gd name="T27" fmla="*/ 77 h 198"/>
                <a:gd name="T28" fmla="*/ 99 w 99"/>
                <a:gd name="T29" fmla="*/ 39 h 198"/>
                <a:gd name="T30" fmla="*/ 63 w 99"/>
                <a:gd name="T31" fmla="*/ 39 h 198"/>
                <a:gd name="T32" fmla="*/ 63 w 99"/>
                <a:gd name="T3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 h="198">
                  <a:moveTo>
                    <a:pt x="63" y="0"/>
                  </a:moveTo>
                  <a:cubicBezTo>
                    <a:pt x="18" y="0"/>
                    <a:pt x="18" y="0"/>
                    <a:pt x="18" y="0"/>
                  </a:cubicBezTo>
                  <a:cubicBezTo>
                    <a:pt x="18" y="39"/>
                    <a:pt x="18" y="39"/>
                    <a:pt x="18" y="39"/>
                  </a:cubicBezTo>
                  <a:cubicBezTo>
                    <a:pt x="0" y="39"/>
                    <a:pt x="0" y="39"/>
                    <a:pt x="0" y="39"/>
                  </a:cubicBezTo>
                  <a:cubicBezTo>
                    <a:pt x="0" y="77"/>
                    <a:pt x="0" y="77"/>
                    <a:pt x="0" y="77"/>
                  </a:cubicBezTo>
                  <a:cubicBezTo>
                    <a:pt x="18" y="77"/>
                    <a:pt x="18" y="77"/>
                    <a:pt x="18" y="77"/>
                  </a:cubicBezTo>
                  <a:cubicBezTo>
                    <a:pt x="18" y="151"/>
                    <a:pt x="18" y="151"/>
                    <a:pt x="18" y="151"/>
                  </a:cubicBezTo>
                  <a:cubicBezTo>
                    <a:pt x="18" y="187"/>
                    <a:pt x="37" y="198"/>
                    <a:pt x="64" y="198"/>
                  </a:cubicBezTo>
                  <a:cubicBezTo>
                    <a:pt x="79" y="198"/>
                    <a:pt x="89" y="194"/>
                    <a:pt x="99" y="189"/>
                  </a:cubicBezTo>
                  <a:cubicBezTo>
                    <a:pt x="99" y="153"/>
                    <a:pt x="99" y="153"/>
                    <a:pt x="99" y="153"/>
                  </a:cubicBezTo>
                  <a:cubicBezTo>
                    <a:pt x="92" y="157"/>
                    <a:pt x="85" y="159"/>
                    <a:pt x="77" y="159"/>
                  </a:cubicBezTo>
                  <a:cubicBezTo>
                    <a:pt x="67" y="159"/>
                    <a:pt x="63" y="154"/>
                    <a:pt x="63" y="144"/>
                  </a:cubicBezTo>
                  <a:cubicBezTo>
                    <a:pt x="63" y="77"/>
                    <a:pt x="63" y="77"/>
                    <a:pt x="63" y="77"/>
                  </a:cubicBezTo>
                  <a:cubicBezTo>
                    <a:pt x="99" y="77"/>
                    <a:pt x="99" y="77"/>
                    <a:pt x="99" y="77"/>
                  </a:cubicBezTo>
                  <a:cubicBezTo>
                    <a:pt x="99" y="39"/>
                    <a:pt x="99" y="39"/>
                    <a:pt x="99" y="39"/>
                  </a:cubicBezTo>
                  <a:cubicBezTo>
                    <a:pt x="63" y="39"/>
                    <a:pt x="63" y="39"/>
                    <a:pt x="63" y="39"/>
                  </a:cubicBezTo>
                  <a:lnTo>
                    <a:pt x="6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8" name="Freeform 10"/>
            <p:cNvSpPr>
              <a:spLocks noEditPoints="1"/>
            </p:cNvSpPr>
            <p:nvPr userDrawn="1"/>
          </p:nvSpPr>
          <p:spPr bwMode="gray">
            <a:xfrm>
              <a:off x="4886" y="2206"/>
              <a:ext cx="387" cy="487"/>
            </a:xfrm>
            <a:custGeom>
              <a:avLst/>
              <a:gdLst>
                <a:gd name="T0" fmla="*/ 93 w 164"/>
                <a:gd name="T1" fmla="*/ 0 h 206"/>
                <a:gd name="T2" fmla="*/ 44 w 164"/>
                <a:gd name="T3" fmla="*/ 26 h 206"/>
                <a:gd name="T4" fmla="*/ 44 w 164"/>
                <a:gd name="T5" fmla="*/ 3 h 206"/>
                <a:gd name="T6" fmla="*/ 0 w 164"/>
                <a:gd name="T7" fmla="*/ 3 h 206"/>
                <a:gd name="T8" fmla="*/ 0 w 164"/>
                <a:gd name="T9" fmla="*/ 206 h 206"/>
                <a:gd name="T10" fmla="*/ 44 w 164"/>
                <a:gd name="T11" fmla="*/ 206 h 206"/>
                <a:gd name="T12" fmla="*/ 44 w 164"/>
                <a:gd name="T13" fmla="*/ 139 h 206"/>
                <a:gd name="T14" fmla="*/ 93 w 164"/>
                <a:gd name="T15" fmla="*/ 162 h 206"/>
                <a:gd name="T16" fmla="*/ 164 w 164"/>
                <a:gd name="T17" fmla="*/ 81 h 206"/>
                <a:gd name="T18" fmla="*/ 164 w 164"/>
                <a:gd name="T19" fmla="*/ 81 h 206"/>
                <a:gd name="T20" fmla="*/ 93 w 164"/>
                <a:gd name="T21" fmla="*/ 0 h 206"/>
                <a:gd name="T22" fmla="*/ 120 w 164"/>
                <a:gd name="T23" fmla="*/ 81 h 206"/>
                <a:gd name="T24" fmla="*/ 81 w 164"/>
                <a:gd name="T25" fmla="*/ 124 h 206"/>
                <a:gd name="T26" fmla="*/ 44 w 164"/>
                <a:gd name="T27" fmla="*/ 81 h 206"/>
                <a:gd name="T28" fmla="*/ 44 w 164"/>
                <a:gd name="T29" fmla="*/ 81 h 206"/>
                <a:gd name="T30" fmla="*/ 81 w 164"/>
                <a:gd name="T31" fmla="*/ 38 h 206"/>
                <a:gd name="T32" fmla="*/ 120 w 164"/>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06">
                  <a:moveTo>
                    <a:pt x="93" y="0"/>
                  </a:moveTo>
                  <a:cubicBezTo>
                    <a:pt x="70"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5" y="151"/>
                    <a:pt x="69" y="162"/>
                    <a:pt x="93" y="162"/>
                  </a:cubicBezTo>
                  <a:cubicBezTo>
                    <a:pt x="130" y="162"/>
                    <a:pt x="164" y="133"/>
                    <a:pt x="164" y="81"/>
                  </a:cubicBezTo>
                  <a:cubicBezTo>
                    <a:pt x="164" y="81"/>
                    <a:pt x="164" y="81"/>
                    <a:pt x="164" y="81"/>
                  </a:cubicBezTo>
                  <a:cubicBezTo>
                    <a:pt x="164" y="29"/>
                    <a:pt x="129" y="0"/>
                    <a:pt x="93" y="0"/>
                  </a:cubicBezTo>
                  <a:close/>
                  <a:moveTo>
                    <a:pt x="120" y="81"/>
                  </a:moveTo>
                  <a:cubicBezTo>
                    <a:pt x="120" y="108"/>
                    <a:pt x="102" y="124"/>
                    <a:pt x="81" y="124"/>
                  </a:cubicBezTo>
                  <a:cubicBezTo>
                    <a:pt x="61" y="124"/>
                    <a:pt x="44" y="107"/>
                    <a:pt x="44" y="81"/>
                  </a:cubicBezTo>
                  <a:cubicBezTo>
                    <a:pt x="44" y="81"/>
                    <a:pt x="44" y="81"/>
                    <a:pt x="44" y="81"/>
                  </a:cubicBezTo>
                  <a:cubicBezTo>
                    <a:pt x="44" y="55"/>
                    <a:pt x="61" y="38"/>
                    <a:pt x="81" y="38"/>
                  </a:cubicBezTo>
                  <a:cubicBezTo>
                    <a:pt x="102" y="38"/>
                    <a:pt x="120" y="55"/>
                    <a:pt x="120"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29" name="Freeform 11"/>
            <p:cNvSpPr>
              <a:spLocks noEditPoints="1"/>
            </p:cNvSpPr>
            <p:nvPr userDrawn="1"/>
          </p:nvSpPr>
          <p:spPr bwMode="gray">
            <a:xfrm>
              <a:off x="5316" y="2206"/>
              <a:ext cx="385" cy="487"/>
            </a:xfrm>
            <a:custGeom>
              <a:avLst/>
              <a:gdLst>
                <a:gd name="T0" fmla="*/ 92 w 163"/>
                <a:gd name="T1" fmla="*/ 0 h 206"/>
                <a:gd name="T2" fmla="*/ 44 w 163"/>
                <a:gd name="T3" fmla="*/ 26 h 206"/>
                <a:gd name="T4" fmla="*/ 44 w 163"/>
                <a:gd name="T5" fmla="*/ 3 h 206"/>
                <a:gd name="T6" fmla="*/ 0 w 163"/>
                <a:gd name="T7" fmla="*/ 3 h 206"/>
                <a:gd name="T8" fmla="*/ 0 w 163"/>
                <a:gd name="T9" fmla="*/ 206 h 206"/>
                <a:gd name="T10" fmla="*/ 44 w 163"/>
                <a:gd name="T11" fmla="*/ 206 h 206"/>
                <a:gd name="T12" fmla="*/ 44 w 163"/>
                <a:gd name="T13" fmla="*/ 139 h 206"/>
                <a:gd name="T14" fmla="*/ 92 w 163"/>
                <a:gd name="T15" fmla="*/ 162 h 206"/>
                <a:gd name="T16" fmla="*/ 163 w 163"/>
                <a:gd name="T17" fmla="*/ 81 h 206"/>
                <a:gd name="T18" fmla="*/ 163 w 163"/>
                <a:gd name="T19" fmla="*/ 81 h 206"/>
                <a:gd name="T20" fmla="*/ 92 w 163"/>
                <a:gd name="T21" fmla="*/ 0 h 206"/>
                <a:gd name="T22" fmla="*/ 119 w 163"/>
                <a:gd name="T23" fmla="*/ 81 h 206"/>
                <a:gd name="T24" fmla="*/ 81 w 163"/>
                <a:gd name="T25" fmla="*/ 124 h 206"/>
                <a:gd name="T26" fmla="*/ 43 w 163"/>
                <a:gd name="T27" fmla="*/ 81 h 206"/>
                <a:gd name="T28" fmla="*/ 43 w 163"/>
                <a:gd name="T29" fmla="*/ 81 h 206"/>
                <a:gd name="T30" fmla="*/ 81 w 163"/>
                <a:gd name="T31" fmla="*/ 38 h 206"/>
                <a:gd name="T32" fmla="*/ 119 w 163"/>
                <a:gd name="T33" fmla="*/ 8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3" h="206">
                  <a:moveTo>
                    <a:pt x="92" y="0"/>
                  </a:moveTo>
                  <a:cubicBezTo>
                    <a:pt x="69" y="0"/>
                    <a:pt x="55" y="11"/>
                    <a:pt x="44" y="26"/>
                  </a:cubicBezTo>
                  <a:cubicBezTo>
                    <a:pt x="44" y="3"/>
                    <a:pt x="44" y="3"/>
                    <a:pt x="44" y="3"/>
                  </a:cubicBezTo>
                  <a:cubicBezTo>
                    <a:pt x="0" y="3"/>
                    <a:pt x="0" y="3"/>
                    <a:pt x="0" y="3"/>
                  </a:cubicBezTo>
                  <a:cubicBezTo>
                    <a:pt x="0" y="206"/>
                    <a:pt x="0" y="206"/>
                    <a:pt x="0" y="206"/>
                  </a:cubicBezTo>
                  <a:cubicBezTo>
                    <a:pt x="44" y="206"/>
                    <a:pt x="44" y="206"/>
                    <a:pt x="44" y="206"/>
                  </a:cubicBezTo>
                  <a:cubicBezTo>
                    <a:pt x="44" y="139"/>
                    <a:pt x="44" y="139"/>
                    <a:pt x="44" y="139"/>
                  </a:cubicBezTo>
                  <a:cubicBezTo>
                    <a:pt x="54" y="151"/>
                    <a:pt x="69" y="162"/>
                    <a:pt x="92" y="162"/>
                  </a:cubicBezTo>
                  <a:cubicBezTo>
                    <a:pt x="129" y="162"/>
                    <a:pt x="163" y="133"/>
                    <a:pt x="163" y="81"/>
                  </a:cubicBezTo>
                  <a:cubicBezTo>
                    <a:pt x="163" y="81"/>
                    <a:pt x="163" y="81"/>
                    <a:pt x="163" y="81"/>
                  </a:cubicBezTo>
                  <a:cubicBezTo>
                    <a:pt x="163" y="29"/>
                    <a:pt x="129" y="0"/>
                    <a:pt x="92" y="0"/>
                  </a:cubicBezTo>
                  <a:close/>
                  <a:moveTo>
                    <a:pt x="119" y="81"/>
                  </a:moveTo>
                  <a:cubicBezTo>
                    <a:pt x="119" y="108"/>
                    <a:pt x="102" y="124"/>
                    <a:pt x="81" y="124"/>
                  </a:cubicBezTo>
                  <a:cubicBezTo>
                    <a:pt x="60" y="124"/>
                    <a:pt x="43" y="107"/>
                    <a:pt x="43" y="81"/>
                  </a:cubicBezTo>
                  <a:cubicBezTo>
                    <a:pt x="43" y="81"/>
                    <a:pt x="43" y="81"/>
                    <a:pt x="43" y="81"/>
                  </a:cubicBezTo>
                  <a:cubicBezTo>
                    <a:pt x="43" y="55"/>
                    <a:pt x="60" y="38"/>
                    <a:pt x="81" y="38"/>
                  </a:cubicBezTo>
                  <a:cubicBezTo>
                    <a:pt x="102" y="38"/>
                    <a:pt x="119" y="55"/>
                    <a:pt x="119" y="8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30" name="Freeform 12"/>
            <p:cNvSpPr>
              <a:spLocks noEditPoints="1"/>
            </p:cNvSpPr>
            <p:nvPr userDrawn="1"/>
          </p:nvSpPr>
          <p:spPr bwMode="gray">
            <a:xfrm>
              <a:off x="4364" y="2097"/>
              <a:ext cx="496" cy="485"/>
            </a:xfrm>
            <a:custGeom>
              <a:avLst/>
              <a:gdLst>
                <a:gd name="T0" fmla="*/ 201 w 496"/>
                <a:gd name="T1" fmla="*/ 0 h 485"/>
                <a:gd name="T2" fmla="*/ 0 w 496"/>
                <a:gd name="T3" fmla="*/ 485 h 485"/>
                <a:gd name="T4" fmla="*/ 109 w 496"/>
                <a:gd name="T5" fmla="*/ 485 h 485"/>
                <a:gd name="T6" fmla="*/ 151 w 496"/>
                <a:gd name="T7" fmla="*/ 376 h 485"/>
                <a:gd name="T8" fmla="*/ 343 w 496"/>
                <a:gd name="T9" fmla="*/ 376 h 485"/>
                <a:gd name="T10" fmla="*/ 385 w 496"/>
                <a:gd name="T11" fmla="*/ 485 h 485"/>
                <a:gd name="T12" fmla="*/ 496 w 496"/>
                <a:gd name="T13" fmla="*/ 485 h 485"/>
                <a:gd name="T14" fmla="*/ 295 w 496"/>
                <a:gd name="T15" fmla="*/ 0 h 485"/>
                <a:gd name="T16" fmla="*/ 201 w 496"/>
                <a:gd name="T17" fmla="*/ 0 h 485"/>
                <a:gd name="T18" fmla="*/ 182 w 496"/>
                <a:gd name="T19" fmla="*/ 284 h 485"/>
                <a:gd name="T20" fmla="*/ 246 w 496"/>
                <a:gd name="T21" fmla="*/ 128 h 485"/>
                <a:gd name="T22" fmla="*/ 309 w 496"/>
                <a:gd name="T23" fmla="*/ 284 h 485"/>
                <a:gd name="T24" fmla="*/ 182 w 496"/>
                <a:gd name="T25" fmla="*/ 28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6" h="485">
                  <a:moveTo>
                    <a:pt x="201" y="0"/>
                  </a:moveTo>
                  <a:lnTo>
                    <a:pt x="0" y="485"/>
                  </a:lnTo>
                  <a:lnTo>
                    <a:pt x="109" y="485"/>
                  </a:lnTo>
                  <a:lnTo>
                    <a:pt x="151" y="376"/>
                  </a:lnTo>
                  <a:lnTo>
                    <a:pt x="343" y="376"/>
                  </a:lnTo>
                  <a:lnTo>
                    <a:pt x="385" y="485"/>
                  </a:lnTo>
                  <a:lnTo>
                    <a:pt x="496" y="485"/>
                  </a:lnTo>
                  <a:lnTo>
                    <a:pt x="295" y="0"/>
                  </a:lnTo>
                  <a:lnTo>
                    <a:pt x="201" y="0"/>
                  </a:lnTo>
                  <a:close/>
                  <a:moveTo>
                    <a:pt x="182" y="284"/>
                  </a:moveTo>
                  <a:lnTo>
                    <a:pt x="246" y="128"/>
                  </a:lnTo>
                  <a:lnTo>
                    <a:pt x="309" y="284"/>
                  </a:lnTo>
                  <a:lnTo>
                    <a:pt x="182" y="28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31" name="Freeform 13"/>
            <p:cNvSpPr>
              <a:spLocks noEditPoints="1"/>
            </p:cNvSpPr>
            <p:nvPr userDrawn="1"/>
          </p:nvSpPr>
          <p:spPr bwMode="gray">
            <a:xfrm>
              <a:off x="5758" y="2232"/>
              <a:ext cx="52" cy="71"/>
            </a:xfrm>
            <a:custGeom>
              <a:avLst/>
              <a:gdLst>
                <a:gd name="T0" fmla="*/ 19 w 22"/>
                <a:gd name="T1" fmla="*/ 15 h 30"/>
                <a:gd name="T2" fmla="*/ 22 w 22"/>
                <a:gd name="T3" fmla="*/ 9 h 30"/>
                <a:gd name="T4" fmla="*/ 19 w 22"/>
                <a:gd name="T5" fmla="*/ 3 h 30"/>
                <a:gd name="T6" fmla="*/ 11 w 22"/>
                <a:gd name="T7" fmla="*/ 0 h 30"/>
                <a:gd name="T8" fmla="*/ 0 w 22"/>
                <a:gd name="T9" fmla="*/ 0 h 30"/>
                <a:gd name="T10" fmla="*/ 0 w 22"/>
                <a:gd name="T11" fmla="*/ 30 h 30"/>
                <a:gd name="T12" fmla="*/ 4 w 22"/>
                <a:gd name="T13" fmla="*/ 30 h 30"/>
                <a:gd name="T14" fmla="*/ 4 w 22"/>
                <a:gd name="T15" fmla="*/ 17 h 30"/>
                <a:gd name="T16" fmla="*/ 9 w 22"/>
                <a:gd name="T17" fmla="*/ 17 h 30"/>
                <a:gd name="T18" fmla="*/ 17 w 22"/>
                <a:gd name="T19" fmla="*/ 30 h 30"/>
                <a:gd name="T20" fmla="*/ 22 w 22"/>
                <a:gd name="T21" fmla="*/ 30 h 30"/>
                <a:gd name="T22" fmla="*/ 14 w 22"/>
                <a:gd name="T23" fmla="*/ 17 h 30"/>
                <a:gd name="T24" fmla="*/ 19 w 22"/>
                <a:gd name="T25" fmla="*/ 15 h 30"/>
                <a:gd name="T26" fmla="*/ 9 w 22"/>
                <a:gd name="T27" fmla="*/ 14 h 30"/>
                <a:gd name="T28" fmla="*/ 4 w 22"/>
                <a:gd name="T29" fmla="*/ 14 h 30"/>
                <a:gd name="T30" fmla="*/ 4 w 22"/>
                <a:gd name="T31" fmla="*/ 4 h 30"/>
                <a:gd name="T32" fmla="*/ 10 w 22"/>
                <a:gd name="T33" fmla="*/ 4 h 30"/>
                <a:gd name="T34" fmla="*/ 13 w 22"/>
                <a:gd name="T35" fmla="*/ 4 h 30"/>
                <a:gd name="T36" fmla="*/ 15 w 22"/>
                <a:gd name="T37" fmla="*/ 5 h 30"/>
                <a:gd name="T38" fmla="*/ 16 w 22"/>
                <a:gd name="T39" fmla="*/ 6 h 30"/>
                <a:gd name="T40" fmla="*/ 17 w 22"/>
                <a:gd name="T41" fmla="*/ 9 h 30"/>
                <a:gd name="T42" fmla="*/ 16 w 22"/>
                <a:gd name="T43" fmla="*/ 12 h 30"/>
                <a:gd name="T44" fmla="*/ 15 w 22"/>
                <a:gd name="T45" fmla="*/ 13 h 30"/>
                <a:gd name="T46" fmla="*/ 12 w 22"/>
                <a:gd name="T47" fmla="*/ 14 h 30"/>
                <a:gd name="T48" fmla="*/ 9 w 22"/>
                <a:gd name="T49"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30">
                  <a:moveTo>
                    <a:pt x="19" y="15"/>
                  </a:moveTo>
                  <a:cubicBezTo>
                    <a:pt x="21" y="14"/>
                    <a:pt x="22" y="12"/>
                    <a:pt x="22" y="9"/>
                  </a:cubicBezTo>
                  <a:cubicBezTo>
                    <a:pt x="22" y="6"/>
                    <a:pt x="21" y="4"/>
                    <a:pt x="19" y="3"/>
                  </a:cubicBezTo>
                  <a:cubicBezTo>
                    <a:pt x="17" y="1"/>
                    <a:pt x="15" y="0"/>
                    <a:pt x="11" y="0"/>
                  </a:cubicBezTo>
                  <a:cubicBezTo>
                    <a:pt x="0" y="0"/>
                    <a:pt x="0" y="0"/>
                    <a:pt x="0" y="0"/>
                  </a:cubicBezTo>
                  <a:cubicBezTo>
                    <a:pt x="0" y="30"/>
                    <a:pt x="0" y="30"/>
                    <a:pt x="0" y="30"/>
                  </a:cubicBezTo>
                  <a:cubicBezTo>
                    <a:pt x="4" y="30"/>
                    <a:pt x="4" y="30"/>
                    <a:pt x="4" y="30"/>
                  </a:cubicBezTo>
                  <a:cubicBezTo>
                    <a:pt x="4" y="17"/>
                    <a:pt x="4" y="17"/>
                    <a:pt x="4" y="17"/>
                  </a:cubicBezTo>
                  <a:cubicBezTo>
                    <a:pt x="9" y="17"/>
                    <a:pt x="9" y="17"/>
                    <a:pt x="9" y="17"/>
                  </a:cubicBezTo>
                  <a:cubicBezTo>
                    <a:pt x="17" y="30"/>
                    <a:pt x="17" y="30"/>
                    <a:pt x="17" y="30"/>
                  </a:cubicBezTo>
                  <a:cubicBezTo>
                    <a:pt x="22" y="30"/>
                    <a:pt x="22" y="30"/>
                    <a:pt x="22" y="30"/>
                  </a:cubicBezTo>
                  <a:cubicBezTo>
                    <a:pt x="14" y="17"/>
                    <a:pt x="14" y="17"/>
                    <a:pt x="14" y="17"/>
                  </a:cubicBezTo>
                  <a:cubicBezTo>
                    <a:pt x="16" y="17"/>
                    <a:pt x="18" y="16"/>
                    <a:pt x="19" y="15"/>
                  </a:cubicBezTo>
                  <a:close/>
                  <a:moveTo>
                    <a:pt x="9" y="14"/>
                  </a:moveTo>
                  <a:cubicBezTo>
                    <a:pt x="4" y="14"/>
                    <a:pt x="4" y="14"/>
                    <a:pt x="4" y="14"/>
                  </a:cubicBezTo>
                  <a:cubicBezTo>
                    <a:pt x="4" y="4"/>
                    <a:pt x="4" y="4"/>
                    <a:pt x="4" y="4"/>
                  </a:cubicBezTo>
                  <a:cubicBezTo>
                    <a:pt x="10" y="4"/>
                    <a:pt x="10" y="4"/>
                    <a:pt x="10" y="4"/>
                  </a:cubicBezTo>
                  <a:cubicBezTo>
                    <a:pt x="11" y="4"/>
                    <a:pt x="12" y="4"/>
                    <a:pt x="13" y="4"/>
                  </a:cubicBezTo>
                  <a:cubicBezTo>
                    <a:pt x="14" y="4"/>
                    <a:pt x="14" y="5"/>
                    <a:pt x="15" y="5"/>
                  </a:cubicBezTo>
                  <a:cubicBezTo>
                    <a:pt x="16" y="5"/>
                    <a:pt x="16" y="6"/>
                    <a:pt x="16" y="6"/>
                  </a:cubicBezTo>
                  <a:cubicBezTo>
                    <a:pt x="17" y="7"/>
                    <a:pt x="17" y="8"/>
                    <a:pt x="17" y="9"/>
                  </a:cubicBezTo>
                  <a:cubicBezTo>
                    <a:pt x="17" y="10"/>
                    <a:pt x="17" y="11"/>
                    <a:pt x="16" y="12"/>
                  </a:cubicBezTo>
                  <a:cubicBezTo>
                    <a:pt x="16" y="12"/>
                    <a:pt x="15" y="13"/>
                    <a:pt x="15" y="13"/>
                  </a:cubicBezTo>
                  <a:cubicBezTo>
                    <a:pt x="14" y="13"/>
                    <a:pt x="13" y="13"/>
                    <a:pt x="12" y="14"/>
                  </a:cubicBezTo>
                  <a:cubicBezTo>
                    <a:pt x="11" y="14"/>
                    <a:pt x="10" y="14"/>
                    <a:pt x="9" y="1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sp>
          <p:nvSpPr>
            <p:cNvPr id="32" name="Freeform 14"/>
            <p:cNvSpPr>
              <a:spLocks noEditPoints="1"/>
            </p:cNvSpPr>
            <p:nvPr userDrawn="1"/>
          </p:nvSpPr>
          <p:spPr bwMode="gray">
            <a:xfrm>
              <a:off x="5720" y="2208"/>
              <a:ext cx="120" cy="121"/>
            </a:xfrm>
            <a:custGeom>
              <a:avLst/>
              <a:gdLst>
                <a:gd name="T0" fmla="*/ 49 w 51"/>
                <a:gd name="T1" fmla="*/ 15 h 51"/>
                <a:gd name="T2" fmla="*/ 44 w 51"/>
                <a:gd name="T3" fmla="*/ 7 h 51"/>
                <a:gd name="T4" fmla="*/ 35 w 51"/>
                <a:gd name="T5" fmla="*/ 2 h 51"/>
                <a:gd name="T6" fmla="*/ 26 w 51"/>
                <a:gd name="T7" fmla="*/ 0 h 51"/>
                <a:gd name="T8" fmla="*/ 16 w 51"/>
                <a:gd name="T9" fmla="*/ 2 h 51"/>
                <a:gd name="T10" fmla="*/ 8 w 51"/>
                <a:gd name="T11" fmla="*/ 7 h 51"/>
                <a:gd name="T12" fmla="*/ 2 w 51"/>
                <a:gd name="T13" fmla="*/ 15 h 51"/>
                <a:gd name="T14" fmla="*/ 0 w 51"/>
                <a:gd name="T15" fmla="*/ 25 h 51"/>
                <a:gd name="T16" fmla="*/ 2 w 51"/>
                <a:gd name="T17" fmla="*/ 35 h 51"/>
                <a:gd name="T18" fmla="*/ 8 w 51"/>
                <a:gd name="T19" fmla="*/ 44 h 51"/>
                <a:gd name="T20" fmla="*/ 16 w 51"/>
                <a:gd name="T21" fmla="*/ 49 h 51"/>
                <a:gd name="T22" fmla="*/ 26 w 51"/>
                <a:gd name="T23" fmla="*/ 51 h 51"/>
                <a:gd name="T24" fmla="*/ 35 w 51"/>
                <a:gd name="T25" fmla="*/ 49 h 51"/>
                <a:gd name="T26" fmla="*/ 44 w 51"/>
                <a:gd name="T27" fmla="*/ 44 h 51"/>
                <a:gd name="T28" fmla="*/ 49 w 51"/>
                <a:gd name="T29" fmla="*/ 35 h 51"/>
                <a:gd name="T30" fmla="*/ 51 w 51"/>
                <a:gd name="T31" fmla="*/ 25 h 51"/>
                <a:gd name="T32" fmla="*/ 49 w 51"/>
                <a:gd name="T33" fmla="*/ 15 h 51"/>
                <a:gd name="T34" fmla="*/ 45 w 51"/>
                <a:gd name="T35" fmla="*/ 34 h 51"/>
                <a:gd name="T36" fmla="*/ 41 w 51"/>
                <a:gd name="T37" fmla="*/ 41 h 51"/>
                <a:gd name="T38" fmla="*/ 34 w 51"/>
                <a:gd name="T39" fmla="*/ 45 h 51"/>
                <a:gd name="T40" fmla="*/ 26 w 51"/>
                <a:gd name="T41" fmla="*/ 47 h 51"/>
                <a:gd name="T42" fmla="*/ 17 w 51"/>
                <a:gd name="T43" fmla="*/ 45 h 51"/>
                <a:gd name="T44" fmla="*/ 11 w 51"/>
                <a:gd name="T45" fmla="*/ 41 h 51"/>
                <a:gd name="T46" fmla="*/ 6 w 51"/>
                <a:gd name="T47" fmla="*/ 34 h 51"/>
                <a:gd name="T48" fmla="*/ 5 w 51"/>
                <a:gd name="T49" fmla="*/ 25 h 51"/>
                <a:gd name="T50" fmla="*/ 6 w 51"/>
                <a:gd name="T51" fmla="*/ 17 h 51"/>
                <a:gd name="T52" fmla="*/ 11 w 51"/>
                <a:gd name="T53" fmla="*/ 10 h 51"/>
                <a:gd name="T54" fmla="*/ 17 w 51"/>
                <a:gd name="T55" fmla="*/ 5 h 51"/>
                <a:gd name="T56" fmla="*/ 26 w 51"/>
                <a:gd name="T57" fmla="*/ 4 h 51"/>
                <a:gd name="T58" fmla="*/ 34 w 51"/>
                <a:gd name="T59" fmla="*/ 5 h 51"/>
                <a:gd name="T60" fmla="*/ 41 w 51"/>
                <a:gd name="T61" fmla="*/ 10 h 51"/>
                <a:gd name="T62" fmla="*/ 45 w 51"/>
                <a:gd name="T63" fmla="*/ 17 h 51"/>
                <a:gd name="T64" fmla="*/ 47 w 51"/>
                <a:gd name="T65" fmla="*/ 25 h 51"/>
                <a:gd name="T66" fmla="*/ 45 w 51"/>
                <a:gd name="T67"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9" y="15"/>
                  </a:moveTo>
                  <a:cubicBezTo>
                    <a:pt x="48" y="12"/>
                    <a:pt x="46" y="9"/>
                    <a:pt x="44" y="7"/>
                  </a:cubicBezTo>
                  <a:cubicBezTo>
                    <a:pt x="41" y="5"/>
                    <a:pt x="39" y="3"/>
                    <a:pt x="35" y="2"/>
                  </a:cubicBezTo>
                  <a:cubicBezTo>
                    <a:pt x="32" y="0"/>
                    <a:pt x="29" y="0"/>
                    <a:pt x="26" y="0"/>
                  </a:cubicBezTo>
                  <a:cubicBezTo>
                    <a:pt x="22" y="0"/>
                    <a:pt x="19" y="0"/>
                    <a:pt x="16" y="2"/>
                  </a:cubicBezTo>
                  <a:cubicBezTo>
                    <a:pt x="13" y="3"/>
                    <a:pt x="10" y="5"/>
                    <a:pt x="8" y="7"/>
                  </a:cubicBezTo>
                  <a:cubicBezTo>
                    <a:pt x="5" y="9"/>
                    <a:pt x="3" y="12"/>
                    <a:pt x="2" y="15"/>
                  </a:cubicBezTo>
                  <a:cubicBezTo>
                    <a:pt x="1" y="18"/>
                    <a:pt x="0" y="22"/>
                    <a:pt x="0" y="25"/>
                  </a:cubicBezTo>
                  <a:cubicBezTo>
                    <a:pt x="0" y="29"/>
                    <a:pt x="1" y="32"/>
                    <a:pt x="2" y="35"/>
                  </a:cubicBezTo>
                  <a:cubicBezTo>
                    <a:pt x="3" y="39"/>
                    <a:pt x="5" y="41"/>
                    <a:pt x="8" y="44"/>
                  </a:cubicBezTo>
                  <a:cubicBezTo>
                    <a:pt x="10" y="46"/>
                    <a:pt x="13" y="48"/>
                    <a:pt x="16" y="49"/>
                  </a:cubicBezTo>
                  <a:cubicBezTo>
                    <a:pt x="19" y="50"/>
                    <a:pt x="22" y="51"/>
                    <a:pt x="26" y="51"/>
                  </a:cubicBezTo>
                  <a:cubicBezTo>
                    <a:pt x="29" y="51"/>
                    <a:pt x="32" y="50"/>
                    <a:pt x="35" y="49"/>
                  </a:cubicBezTo>
                  <a:cubicBezTo>
                    <a:pt x="39" y="48"/>
                    <a:pt x="41" y="46"/>
                    <a:pt x="44" y="44"/>
                  </a:cubicBezTo>
                  <a:cubicBezTo>
                    <a:pt x="46" y="41"/>
                    <a:pt x="48" y="39"/>
                    <a:pt x="49" y="35"/>
                  </a:cubicBezTo>
                  <a:cubicBezTo>
                    <a:pt x="51" y="32"/>
                    <a:pt x="51" y="29"/>
                    <a:pt x="51" y="25"/>
                  </a:cubicBezTo>
                  <a:cubicBezTo>
                    <a:pt x="51" y="22"/>
                    <a:pt x="51" y="18"/>
                    <a:pt x="49" y="15"/>
                  </a:cubicBezTo>
                  <a:close/>
                  <a:moveTo>
                    <a:pt x="45" y="34"/>
                  </a:moveTo>
                  <a:cubicBezTo>
                    <a:pt x="44" y="37"/>
                    <a:pt x="42" y="39"/>
                    <a:pt x="41" y="41"/>
                  </a:cubicBezTo>
                  <a:cubicBezTo>
                    <a:pt x="39" y="43"/>
                    <a:pt x="36" y="44"/>
                    <a:pt x="34" y="45"/>
                  </a:cubicBezTo>
                  <a:cubicBezTo>
                    <a:pt x="31" y="47"/>
                    <a:pt x="29" y="47"/>
                    <a:pt x="26" y="47"/>
                  </a:cubicBezTo>
                  <a:cubicBezTo>
                    <a:pt x="23" y="47"/>
                    <a:pt x="20" y="47"/>
                    <a:pt x="17" y="45"/>
                  </a:cubicBezTo>
                  <a:cubicBezTo>
                    <a:pt x="15" y="44"/>
                    <a:pt x="12" y="43"/>
                    <a:pt x="11" y="41"/>
                  </a:cubicBezTo>
                  <a:cubicBezTo>
                    <a:pt x="9" y="39"/>
                    <a:pt x="7" y="37"/>
                    <a:pt x="6" y="34"/>
                  </a:cubicBezTo>
                  <a:cubicBezTo>
                    <a:pt x="5" y="31"/>
                    <a:pt x="5" y="28"/>
                    <a:pt x="5" y="25"/>
                  </a:cubicBezTo>
                  <a:cubicBezTo>
                    <a:pt x="5" y="22"/>
                    <a:pt x="5" y="19"/>
                    <a:pt x="6" y="17"/>
                  </a:cubicBezTo>
                  <a:cubicBezTo>
                    <a:pt x="7" y="14"/>
                    <a:pt x="9" y="12"/>
                    <a:pt x="11" y="10"/>
                  </a:cubicBezTo>
                  <a:cubicBezTo>
                    <a:pt x="12" y="8"/>
                    <a:pt x="15" y="6"/>
                    <a:pt x="17" y="5"/>
                  </a:cubicBezTo>
                  <a:cubicBezTo>
                    <a:pt x="20" y="4"/>
                    <a:pt x="23" y="4"/>
                    <a:pt x="26" y="4"/>
                  </a:cubicBezTo>
                  <a:cubicBezTo>
                    <a:pt x="29" y="4"/>
                    <a:pt x="31" y="4"/>
                    <a:pt x="34" y="5"/>
                  </a:cubicBezTo>
                  <a:cubicBezTo>
                    <a:pt x="36" y="6"/>
                    <a:pt x="39" y="8"/>
                    <a:pt x="41" y="10"/>
                  </a:cubicBezTo>
                  <a:cubicBezTo>
                    <a:pt x="42" y="12"/>
                    <a:pt x="44" y="14"/>
                    <a:pt x="45" y="17"/>
                  </a:cubicBezTo>
                  <a:cubicBezTo>
                    <a:pt x="46" y="19"/>
                    <a:pt x="47" y="22"/>
                    <a:pt x="47" y="25"/>
                  </a:cubicBezTo>
                  <a:cubicBezTo>
                    <a:pt x="47" y="28"/>
                    <a:pt x="46" y="31"/>
                    <a:pt x="45" y="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700">
                <a:solidFill>
                  <a:schemeClr val="bg2"/>
                </a:solidFill>
              </a:endParaRPr>
            </a:p>
          </p:txBody>
        </p:sp>
      </p:grpSp>
      <p:sp>
        <p:nvSpPr>
          <p:cNvPr id="18" name="Footer Placeholder 3"/>
          <p:cNvSpPr>
            <a:spLocks noGrp="1"/>
          </p:cNvSpPr>
          <p:nvPr>
            <p:ph type="ftr" sz="quarter" idx="4"/>
          </p:nvPr>
        </p:nvSpPr>
        <p:spPr>
          <a:xfrm>
            <a:off x="742249" y="8868333"/>
            <a:ext cx="4906171" cy="107722"/>
          </a:xfrm>
          <a:prstGeom prst="rect">
            <a:avLst/>
          </a:prstGeom>
        </p:spPr>
        <p:txBody>
          <a:bodyPr vert="horz" wrap="square" lIns="0" tIns="0" rIns="0" bIns="0" rtlCol="0" anchor="ctr">
            <a:spAutoFit/>
          </a:bodyPr>
          <a:lstStyle>
            <a:lvl1pPr algn="l">
              <a:defRPr sz="700">
                <a:solidFill>
                  <a:schemeClr val="bg2"/>
                </a:solidFill>
              </a:defRPr>
            </a:lvl1pPr>
          </a:lstStyle>
          <a:p>
            <a:r>
              <a:rPr lang="en-US"/>
              <a:t>© 2019 NetApp, Inc. All rights reserved.</a:t>
            </a:r>
          </a:p>
        </p:txBody>
      </p:sp>
      <p:sp>
        <p:nvSpPr>
          <p:cNvPr id="33" name="Slide Number Placeholder 5"/>
          <p:cNvSpPr>
            <a:spLocks noGrp="1"/>
          </p:cNvSpPr>
          <p:nvPr>
            <p:ph type="sldNum" sz="quarter" idx="5"/>
          </p:nvPr>
        </p:nvSpPr>
        <p:spPr>
          <a:xfrm>
            <a:off x="382587" y="8852944"/>
            <a:ext cx="261144" cy="123111"/>
          </a:xfrm>
          <a:prstGeom prst="rect">
            <a:avLst/>
          </a:prstGeom>
        </p:spPr>
        <p:txBody>
          <a:bodyPr vert="horz" wrap="square" lIns="0" tIns="0" rIns="0" bIns="0" rtlCol="0" anchor="ctr">
            <a:spAutoFit/>
          </a:bodyPr>
          <a:lstStyle>
            <a:lvl1pPr algn="l">
              <a:defRPr sz="800" b="1">
                <a:solidFill>
                  <a:schemeClr val="bg2"/>
                </a:solidFill>
              </a:defRPr>
            </a:lvl1pPr>
          </a:lstStyle>
          <a:p>
            <a:fld id="{16AA2537-0790-4789-A16C-397C663A3332}" type="slidenum">
              <a:rPr lang="en-US" smtClean="0"/>
              <a:pPr/>
              <a:t>‹#›</a:t>
            </a:fld>
            <a:endParaRPr lang="en-US"/>
          </a:p>
        </p:txBody>
      </p:sp>
    </p:spTree>
    <p:extLst>
      <p:ext uri="{BB962C8B-B14F-4D97-AF65-F5344CB8AC3E}">
        <p14:creationId xmlns:p14="http://schemas.microsoft.com/office/powerpoint/2010/main" val="466532148"/>
      </p:ext>
    </p:extLst>
  </p:cSld>
  <p:clrMap bg1="lt1" tx1="dk1" bg2="lt2" tx2="dk2" accent1="accent1" accent2="accent2" accent3="accent3" accent4="accent4" accent5="accent5" accent6="accent6" hlink="hlink" folHlink="folHlink"/>
  <p:hf hdr="0" dt="0"/>
  <p:notesStyle>
    <a:lvl1pPr marL="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1pPr>
    <a:lvl2pPr marL="16827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2pPr>
    <a:lvl3pPr marL="34925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3pPr>
    <a:lvl4pPr marL="517525"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4pPr>
    <a:lvl5pPr marL="685800" marR="0" indent="0" algn="l" defTabSz="914400" rtl="0" eaLnBrk="0" fontAlgn="base" latinLnBrk="0" hangingPunct="0">
      <a:lnSpc>
        <a:spcPct val="100000"/>
      </a:lnSpc>
      <a:spcBef>
        <a:spcPct val="30000"/>
      </a:spcBef>
      <a:spcAft>
        <a:spcPct val="0"/>
      </a:spcAft>
      <a:buClrTx/>
      <a:buSzTx/>
      <a:buFontTx/>
      <a:buNone/>
      <a:tabLst/>
      <a:defRPr sz="10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learn/modules/intro-to-data-in-azure/3-how-azure-storage-meets-your-business-storage-need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storage/common/storage-account-overview#replication" TargetMode="External"/><Relationship Id="rId7" Type="http://schemas.openxmlformats.org/officeDocument/2006/relationships/hyperlink" Target="https://docs.microsoft.com/en-us/azure/storage/common/storage-redundancy-grs#read-access-geo-redundant-storage"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redundancy-grs" TargetMode="External"/><Relationship Id="rId5" Type="http://schemas.openxmlformats.org/officeDocument/2006/relationships/hyperlink" Target="https://docs.microsoft.com/en-us/azure/storage/common/storage-redundancy-zrs" TargetMode="External"/><Relationship Id="rId4" Type="http://schemas.openxmlformats.org/officeDocument/2006/relationships/hyperlink" Target="https://docs.microsoft.com/en-us/azure/storage/common/storage-redundancy-lr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services/virtual-networ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s.msdn.microsoft.com/igorpag/2016/05/14/azure-network-security-groups-nsg-best-practices-and-lessons-learned/"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normAutofit/>
          </a:bodyPr>
          <a:lstStyle/>
          <a:p>
            <a:r>
              <a:rPr lang="en-US" b="1"/>
              <a:t>Instructor Notes</a:t>
            </a:r>
            <a:br>
              <a:rPr lang="en-US"/>
            </a:br>
            <a:endParaRPr lang="en-US"/>
          </a:p>
          <a:p>
            <a:endParaRPr lang="en-US"/>
          </a:p>
          <a:p>
            <a:r>
              <a:rPr lang="en-US" b="1"/>
              <a:t>Student Notes </a:t>
            </a:r>
            <a:br>
              <a:rPr lang="en-US"/>
            </a:br>
            <a:endParaRPr lang="en-US"/>
          </a:p>
          <a:p>
            <a:endParaRPr lang="en-US"/>
          </a:p>
        </p:txBody>
      </p:sp>
      <p:sp>
        <p:nvSpPr>
          <p:cNvPr id="6" name="Footer Placeholder 5">
            <a:extLst>
              <a:ext uri="{FF2B5EF4-FFF2-40B4-BE49-F238E27FC236}">
                <a16:creationId xmlns:a16="http://schemas.microsoft.com/office/drawing/2014/main" id="{199E14D3-7B6A-4B22-8AEF-D669727438F9}"/>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53D5F693-8CDC-4853-BA10-EDC9D43B3564}"/>
              </a:ext>
            </a:extLst>
          </p:cNvPr>
          <p:cNvSpPr>
            <a:spLocks noGrp="1"/>
          </p:cNvSpPr>
          <p:nvPr>
            <p:ph type="sldNum" sz="quarter" idx="5"/>
          </p:nvPr>
        </p:nvSpPr>
        <p:spPr/>
        <p:txBody>
          <a:bodyPr/>
          <a:lstStyle/>
          <a:p>
            <a:fld id="{16AA2537-0790-4789-A16C-397C663A3332}" type="slidenum">
              <a:rPr lang="en-US" smtClean="0"/>
              <a:pPr/>
              <a:t>1</a:t>
            </a:fld>
            <a:endParaRPr lang="en-US"/>
          </a:p>
        </p:txBody>
      </p:sp>
    </p:spTree>
    <p:extLst>
      <p:ext uri="{BB962C8B-B14F-4D97-AF65-F5344CB8AC3E}">
        <p14:creationId xmlns:p14="http://schemas.microsoft.com/office/powerpoint/2010/main" val="3891666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A good explanation of all the Azure storage options is available at </a:t>
            </a:r>
            <a:r>
              <a:rPr lang="en-US" dirty="0">
                <a:hlinkClick r:id="rId3"/>
              </a:rPr>
              <a:t>https://docs.microsoft.com/en-us/learn/modules/intro-to-data-in-azure/3-how-azure-storage-meets-your-business-storage-needs</a:t>
            </a:r>
            <a:r>
              <a:rPr lang="en-US" dirty="0"/>
              <a:t> </a:t>
            </a:r>
          </a:p>
          <a:p>
            <a:endParaRPr lang="en-US" dirty="0"/>
          </a:p>
          <a:p>
            <a:r>
              <a:rPr lang="en-US" dirty="0"/>
              <a:t>Blob Storage:</a:t>
            </a:r>
          </a:p>
          <a:p>
            <a:r>
              <a:rPr lang="en-US" sz="1000" b="0" i="0" kern="1200" dirty="0">
                <a:solidFill>
                  <a:schemeClr val="tx1"/>
                </a:solidFill>
                <a:effectLst/>
                <a:latin typeface="Arial" panose="020B0604020202020204" pitchFamily="34" charset="0"/>
                <a:ea typeface="+mn-ea"/>
                <a:cs typeface="Arial" panose="020B0604020202020204" pitchFamily="34" charset="0"/>
              </a:rPr>
              <a:t>Azure Blob Storage is </a:t>
            </a:r>
            <a:r>
              <a:rPr lang="en-US" sz="1000" b="0" i="1" kern="1200" dirty="0">
                <a:solidFill>
                  <a:schemeClr val="tx1"/>
                </a:solidFill>
                <a:effectLst/>
                <a:latin typeface="Arial" panose="020B0604020202020204" pitchFamily="34" charset="0"/>
                <a:ea typeface="+mn-ea"/>
                <a:cs typeface="Arial" panose="020B0604020202020204" pitchFamily="34" charset="0"/>
              </a:rPr>
              <a:t>unstructured</a:t>
            </a:r>
            <a:r>
              <a:rPr lang="en-US" sz="1000" b="0" i="0" kern="1200" dirty="0">
                <a:solidFill>
                  <a:schemeClr val="tx1"/>
                </a:solidFill>
                <a:effectLst/>
                <a:latin typeface="Arial" panose="020B0604020202020204" pitchFamily="34" charset="0"/>
                <a:ea typeface="+mn-ea"/>
                <a:cs typeface="Arial" panose="020B0604020202020204" pitchFamily="34" charset="0"/>
              </a:rPr>
              <a:t>, meaning that there are no restrictions on the kinds of data it can hold. Blobs are highly scalable and apps work with blobs in much the same way as they would work with files on a disk, such as reading and writing data. Blob Storage can manage thousands of simultaneous uploads, massive amounts of video data, constantly growing log files, and can be reached from anywhere with an internet connection.</a:t>
            </a:r>
          </a:p>
          <a:p>
            <a:r>
              <a:rPr lang="en-US" sz="1000" b="0" i="0" kern="1200" dirty="0">
                <a:solidFill>
                  <a:schemeClr val="tx1"/>
                </a:solidFill>
                <a:effectLst/>
                <a:latin typeface="Arial" panose="020B0604020202020204" pitchFamily="34" charset="0"/>
                <a:ea typeface="+mn-ea"/>
                <a:cs typeface="Arial" panose="020B0604020202020204" pitchFamily="34" charset="0"/>
              </a:rPr>
              <a:t>Blobs aren't limited to common file formats. A blob could contain gigabytes of binary data streamed from a scientific instrument, an encrypted message for another application, or data in a custom format for an app you're developing. Blob storage is also used to store data for backup, disaster recovery, and archiving. It has the ability to store up to 8 TB of data for virtual machines. </a:t>
            </a:r>
          </a:p>
          <a:p>
            <a:endParaRPr lang="en-US" dirty="0"/>
          </a:p>
          <a:p>
            <a:r>
              <a:rPr lang="en-US" dirty="0"/>
              <a:t>Azure Queue:</a:t>
            </a:r>
          </a:p>
          <a:p>
            <a:r>
              <a:rPr lang="en-US" sz="1000" b="0" i="0" kern="1200" dirty="0">
                <a:solidFill>
                  <a:schemeClr val="tx1"/>
                </a:solidFill>
                <a:effectLst/>
                <a:latin typeface="Arial" panose="020B0604020202020204" pitchFamily="34" charset="0"/>
                <a:ea typeface="+mn-ea"/>
                <a:cs typeface="Arial" panose="020B0604020202020204" pitchFamily="34" charset="0"/>
              </a:rPr>
              <a:t>Azure Queue storage is a service for storing large numbers of messages that can be accessed from anywhere in the world. To put it in perspective, a single queue message is up to 64 KB in size, and a queue can contain millions of messages.</a:t>
            </a:r>
          </a:p>
          <a:p>
            <a:r>
              <a:rPr lang="en-US" sz="1000" b="0" i="0" kern="1200" dirty="0">
                <a:solidFill>
                  <a:schemeClr val="tx1"/>
                </a:solidFill>
                <a:effectLst/>
                <a:latin typeface="Arial" panose="020B0604020202020204" pitchFamily="34" charset="0"/>
                <a:ea typeface="+mn-ea"/>
                <a:cs typeface="Arial" panose="020B0604020202020204" pitchFamily="34" charset="0"/>
              </a:rPr>
              <a:t>Typically, there are one or more sender components and one or more receiver components. Sender components add messages to the queue, while receiver components retrieve messages from the front of the queue for processing.</a:t>
            </a:r>
          </a:p>
          <a:p>
            <a:endParaRPr lang="en-US" dirty="0"/>
          </a:p>
          <a:p>
            <a:r>
              <a:rPr lang="en-US" dirty="0"/>
              <a:t>Azure Files:</a:t>
            </a:r>
          </a:p>
          <a:p>
            <a:r>
              <a:rPr lang="en-US" sz="1000" b="0" i="0" kern="1200" dirty="0">
                <a:solidFill>
                  <a:schemeClr val="tx1"/>
                </a:solidFill>
                <a:effectLst/>
                <a:latin typeface="Arial" panose="020B0604020202020204" pitchFamily="34" charset="0"/>
                <a:ea typeface="+mn-ea"/>
                <a:cs typeface="Arial" panose="020B0604020202020204" pitchFamily="34" charset="0"/>
              </a:rPr>
              <a:t>Azure Files offers fully managed file shares in the cloud that are accessible via the industry standard Server Message Block (SMB) protocol. Azure file shares can be mounted concurrently by cloud or on-premises deployments of Windows, Linux, and macOS. Applications running in Azure virtual machines or cloud services can mount a file storage share to access file data, just as a desktop application would mount a typical SMB share. Any number of Azure virtual machines or roles can mount and access the file storage share simultaneously. Typical usage scenarios would be to share files anywhere in the world, diagnostic data, or application data sharing.</a:t>
            </a:r>
            <a:endParaRPr lang="en-US" dirty="0"/>
          </a:p>
          <a:p>
            <a:endParaRPr lang="en-US" dirty="0"/>
          </a:p>
          <a:p>
            <a:r>
              <a:rPr lang="en-US" dirty="0"/>
              <a:t>Azure Table Storage: https://docs.microsoft.com/en-us/azure/cosmos-db/table-storage-overview (A premium offering of Table Storage is available as Azure Cosmos DB)</a:t>
            </a:r>
          </a:p>
          <a:p>
            <a:r>
              <a:rPr lang="en-US" sz="1000" b="0" i="0" kern="1200" dirty="0">
                <a:solidFill>
                  <a:schemeClr val="tx1"/>
                </a:solidFill>
                <a:effectLst/>
                <a:latin typeface="Arial" panose="020B0604020202020204" pitchFamily="34" charset="0"/>
                <a:ea typeface="+mn-ea"/>
                <a:cs typeface="Arial" panose="020B0604020202020204" pitchFamily="34" charset="0"/>
              </a:rPr>
              <a:t>Azure Table storage is a service that stores large amounts of structured NoSQL data in the cloud, providing a key/attribute store with a </a:t>
            </a:r>
            <a:r>
              <a:rPr lang="en-US" sz="1000" b="0" i="0" kern="1200" dirty="0" err="1">
                <a:solidFill>
                  <a:schemeClr val="tx1"/>
                </a:solidFill>
                <a:effectLst/>
                <a:latin typeface="Arial" panose="020B0604020202020204" pitchFamily="34" charset="0"/>
                <a:ea typeface="+mn-ea"/>
                <a:cs typeface="Arial" panose="020B0604020202020204" pitchFamily="34" charset="0"/>
              </a:rPr>
              <a:t>schemaless</a:t>
            </a:r>
            <a:r>
              <a:rPr lang="en-US" sz="1000" b="0" i="0" kern="1200" dirty="0">
                <a:solidFill>
                  <a:schemeClr val="tx1"/>
                </a:solidFill>
                <a:effectLst/>
                <a:latin typeface="Arial" panose="020B0604020202020204" pitchFamily="34" charset="0"/>
                <a:ea typeface="+mn-ea"/>
                <a:cs typeface="Arial" panose="020B0604020202020204" pitchFamily="34" charset="0"/>
              </a:rPr>
              <a:t> design. Because Table storage is </a:t>
            </a:r>
            <a:r>
              <a:rPr lang="en-US" sz="1000" b="0" i="0" kern="1200" dirty="0" err="1">
                <a:solidFill>
                  <a:schemeClr val="tx1"/>
                </a:solidFill>
                <a:effectLst/>
                <a:latin typeface="Arial" panose="020B0604020202020204" pitchFamily="34" charset="0"/>
                <a:ea typeface="+mn-ea"/>
                <a:cs typeface="Arial" panose="020B0604020202020204" pitchFamily="34" charset="0"/>
              </a:rPr>
              <a:t>schemaless</a:t>
            </a:r>
            <a:r>
              <a:rPr lang="en-US" sz="1000" b="0" i="0" kern="1200" dirty="0">
                <a:solidFill>
                  <a:schemeClr val="tx1"/>
                </a:solidFill>
                <a:effectLst/>
                <a:latin typeface="Arial" panose="020B0604020202020204" pitchFamily="34" charset="0"/>
                <a:ea typeface="+mn-ea"/>
                <a:cs typeface="Arial" panose="020B0604020202020204" pitchFamily="34" charset="0"/>
              </a:rPr>
              <a:t>, it's easy to adapt your data as the needs of your application evolve. Access to Table storage data is fast and cost-effective for many types of applications, and is typically lower in cost than traditional SQL for similar volumes of data.</a:t>
            </a:r>
          </a:p>
          <a:p>
            <a:r>
              <a:rPr lang="en-US" sz="1000" b="0" i="0" kern="1200" dirty="0">
                <a:solidFill>
                  <a:schemeClr val="tx1"/>
                </a:solidFill>
                <a:effectLst/>
                <a:latin typeface="Arial" panose="020B0604020202020204" pitchFamily="34" charset="0"/>
                <a:ea typeface="+mn-ea"/>
                <a:cs typeface="Arial" panose="020B0604020202020204" pitchFamily="34" charset="0"/>
              </a:rPr>
              <a:t>You can use Table storage to store flexible datasets like user data for web applications, address books, device information, or other types of metadata your service requires. You can store any number of entities in a table, and a storage account may contain any number of tables, up to the capacity limit of the storage account.</a:t>
            </a:r>
          </a:p>
          <a:p>
            <a:endParaRPr lang="en-US" dirty="0"/>
          </a:p>
          <a:p>
            <a:r>
              <a:rPr lang="en-US" dirty="0"/>
              <a:t>Azure SQL Database:</a:t>
            </a:r>
          </a:p>
          <a:p>
            <a:r>
              <a:rPr lang="en-US" sz="1000" b="0" i="0" kern="1200" dirty="0">
                <a:solidFill>
                  <a:schemeClr val="tx1"/>
                </a:solidFill>
                <a:effectLst/>
                <a:latin typeface="Arial" panose="020B0604020202020204" pitchFamily="34" charset="0"/>
                <a:ea typeface="+mn-ea"/>
                <a:cs typeface="Arial" panose="020B0604020202020204" pitchFamily="34" charset="0"/>
              </a:rPr>
              <a:t>Azure SQL Database is a relational database as a service (DaaS) based on the latest stable version of the Microsoft SQL Server database engine.</a:t>
            </a:r>
            <a:endParaRPr lang="en-US" dirty="0"/>
          </a:p>
          <a:p>
            <a:endParaRPr lang="en-US" dirty="0"/>
          </a:p>
          <a:p>
            <a:r>
              <a:rPr lang="en-US" dirty="0"/>
              <a:t>Azure Data Lake Storage Gen 2</a:t>
            </a:r>
          </a:p>
          <a:p>
            <a:r>
              <a:rPr lang="en-US" sz="1000" b="0" i="0" kern="1200" dirty="0">
                <a:solidFill>
                  <a:schemeClr val="tx1"/>
                </a:solidFill>
                <a:effectLst/>
                <a:latin typeface="Arial" panose="020B0604020202020204" pitchFamily="34" charset="0"/>
                <a:ea typeface="+mn-ea"/>
                <a:cs typeface="Arial" panose="020B0604020202020204" pitchFamily="34" charset="0"/>
              </a:rPr>
              <a:t>A data lake is a repository for large quantities and varieties of both structured and unstructured data in their native formats. Data lake eliminates all the restrictions of a typical data warehouse system by providing unlimited space, unrestricted file size, schema on read, and various ways to access data (including programming, SQL-like queries, and REST calls).</a:t>
            </a:r>
          </a:p>
          <a:p>
            <a:r>
              <a:rPr lang="en-US" sz="1000" b="0" i="0" kern="1200" dirty="0">
                <a:solidFill>
                  <a:schemeClr val="tx1"/>
                </a:solidFill>
                <a:effectLst/>
                <a:latin typeface="Arial" panose="020B0604020202020204" pitchFamily="34" charset="0"/>
                <a:ea typeface="+mn-ea"/>
                <a:cs typeface="Arial" panose="020B0604020202020204" pitchFamily="34" charset="0"/>
              </a:rPr>
              <a:t>The Data Lake feature allows you to perform analytics on your data usage and prepare reports. </a:t>
            </a:r>
            <a:endParaRPr lang="en-US" dirty="0"/>
          </a:p>
          <a:p>
            <a:endParaRPr lang="en-US" dirty="0"/>
          </a:p>
          <a:p>
            <a:r>
              <a:rPr lang="en-US" sz="1000" b="0" i="0" kern="1200" dirty="0">
                <a:solidFill>
                  <a:schemeClr val="tx1"/>
                </a:solidFill>
                <a:effectLst/>
                <a:latin typeface="Arial" panose="020B0604020202020204" pitchFamily="34" charset="0"/>
                <a:ea typeface="+mn-ea"/>
                <a:cs typeface="Arial" panose="020B0604020202020204" pitchFamily="34" charset="0"/>
              </a:rPr>
              <a:t>Azure Data Lake can, broadly, be divided into three parts:</a:t>
            </a:r>
          </a:p>
          <a:p>
            <a:r>
              <a:rPr lang="en-US" sz="1000" b="0" i="0" kern="1200" dirty="0">
                <a:solidFill>
                  <a:schemeClr val="tx1"/>
                </a:solidFill>
                <a:effectLst/>
                <a:latin typeface="Arial" panose="020B0604020202020204" pitchFamily="34" charset="0"/>
                <a:ea typeface="+mn-ea"/>
                <a:cs typeface="Arial" panose="020B0604020202020204" pitchFamily="34" charset="0"/>
              </a:rPr>
              <a:t>Azure Data Lake store - Azure Data Lake Storage </a:t>
            </a:r>
            <a:r>
              <a:rPr lang="en-US" sz="1000" b="0" i="0" kern="1200" dirty="0" err="1">
                <a:solidFill>
                  <a:schemeClr val="tx1"/>
                </a:solidFill>
                <a:effectLst/>
                <a:latin typeface="Arial" panose="020B0604020202020204" pitchFamily="34" charset="0"/>
                <a:ea typeface="+mn-ea"/>
                <a:cs typeface="Arial" panose="020B0604020202020204" pitchFamily="34" charset="0"/>
              </a:rPr>
              <a:t>Gen2</a:t>
            </a:r>
            <a:r>
              <a:rPr lang="en-US" sz="1000" b="0" i="0" kern="1200" dirty="0">
                <a:solidFill>
                  <a:schemeClr val="tx1"/>
                </a:solidFill>
                <a:effectLst/>
                <a:latin typeface="Arial" panose="020B0604020202020204" pitchFamily="34" charset="0"/>
                <a:ea typeface="+mn-ea"/>
                <a:cs typeface="Arial" panose="020B0604020202020204" pitchFamily="34" charset="0"/>
              </a:rPr>
              <a:t> combines the scalability and cost benefits of object storage with the reliability and performance of the Big Data file system capabilities.</a:t>
            </a:r>
          </a:p>
          <a:p>
            <a:r>
              <a:rPr lang="en-US" sz="1000" b="0" i="0" kern="1200" dirty="0">
                <a:solidFill>
                  <a:schemeClr val="tx1"/>
                </a:solidFill>
                <a:effectLst/>
                <a:latin typeface="Arial" panose="020B0604020202020204" pitchFamily="34" charset="0"/>
                <a:ea typeface="+mn-ea"/>
                <a:cs typeface="Arial" panose="020B0604020202020204" pitchFamily="34" charset="0"/>
              </a:rPr>
              <a:t>Azure Data Lake analytics</a:t>
            </a:r>
          </a:p>
          <a:p>
            <a:r>
              <a:rPr lang="en-US" sz="1000" b="0" i="0" kern="1200" dirty="0">
                <a:solidFill>
                  <a:schemeClr val="tx1"/>
                </a:solidFill>
                <a:effectLst/>
                <a:latin typeface="Arial" panose="020B0604020202020204" pitchFamily="34" charset="0"/>
                <a:ea typeface="+mn-ea"/>
                <a:cs typeface="Arial" panose="020B0604020202020204" pitchFamily="34" charset="0"/>
              </a:rPr>
              <a:t>Azure HDInsight</a:t>
            </a:r>
            <a:endParaRPr lang="en-US" dirty="0"/>
          </a:p>
          <a:p>
            <a:endParaRPr lang="en-US" dirty="0"/>
          </a:p>
          <a:p>
            <a:r>
              <a:rPr lang="en-US" sz="1000" b="0" i="0" kern="1200" dirty="0">
                <a:solidFill>
                  <a:schemeClr val="tx1"/>
                </a:solidFill>
                <a:effectLst/>
                <a:latin typeface="Arial" panose="020B0604020202020204" pitchFamily="34" charset="0"/>
                <a:ea typeface="+mn-ea"/>
                <a:cs typeface="Arial" panose="020B0604020202020204" pitchFamily="34" charset="0"/>
              </a:rPr>
              <a:t>Disk Storage:</a:t>
            </a:r>
          </a:p>
          <a:p>
            <a:r>
              <a:rPr lang="en-US" sz="1000" b="0" i="0" kern="1200" dirty="0">
                <a:solidFill>
                  <a:schemeClr val="tx1"/>
                </a:solidFill>
                <a:effectLst/>
                <a:latin typeface="Arial" panose="020B0604020202020204" pitchFamily="34" charset="0"/>
                <a:ea typeface="+mn-ea"/>
                <a:cs typeface="Arial" panose="020B0604020202020204" pitchFamily="34" charset="0"/>
              </a:rPr>
              <a:t>Disk storage provides disks for virtual machines, applications, and other services to access and use as they need, similar to how they would in on-premises scenarios. Disk storage allows data to be persistently stored and accessed from an attached virtual hard disk. The disks can be managed or unmanaged by Azure, and therefore managed and configured by the user. Typical scenarios for using disk storage are if you want to lift and shift applications that read and write data to persistent disks, or if you are storing data that is not required to be accessed from outside the virtual machine to which the disk is attached.</a:t>
            </a:r>
          </a:p>
          <a:p>
            <a:r>
              <a:rPr lang="en-US" sz="1000" b="0" i="0" kern="1200" dirty="0">
                <a:solidFill>
                  <a:schemeClr val="tx1"/>
                </a:solidFill>
                <a:effectLst/>
                <a:latin typeface="Arial" panose="020B0604020202020204" pitchFamily="34" charset="0"/>
                <a:ea typeface="+mn-ea"/>
                <a:cs typeface="Arial" panose="020B0604020202020204" pitchFamily="34" charset="0"/>
              </a:rPr>
              <a:t>Disks for VMs go under a generic Azure created Storage account. </a:t>
            </a:r>
          </a:p>
          <a:p>
            <a:endParaRPr lang="en-US" dirty="0"/>
          </a:p>
          <a:p>
            <a:r>
              <a:rPr lang="en-US" b="1" dirty="0"/>
              <a:t>Student Notes</a:t>
            </a:r>
            <a:endParaRPr lang="en-US" dirty="0"/>
          </a:p>
          <a:p>
            <a:r>
              <a:rPr lang="en-US" b="1" dirty="0"/>
              <a:t>General-Purpose Storage Accounts</a:t>
            </a:r>
          </a:p>
          <a:p>
            <a:r>
              <a:rPr lang="en-US" dirty="0"/>
              <a:t>A general-purpose storage account gives you access to Azure storage services (such as tables, queues, files, </a:t>
            </a:r>
            <a:r>
              <a:rPr lang="en-US" dirty="0">
                <a:solidFill>
                  <a:srgbClr val="000000"/>
                </a:solidFill>
              </a:rPr>
              <a:t>blobs, and</a:t>
            </a:r>
            <a:r>
              <a:rPr lang="en-US" dirty="0"/>
              <a:t> Azure </a:t>
            </a:r>
            <a:r>
              <a:rPr lang="en-US" dirty="0">
                <a:solidFill>
                  <a:srgbClr val="000000"/>
                </a:solidFill>
              </a:rPr>
              <a:t>Virtual Machine Disks)</a:t>
            </a:r>
            <a:r>
              <a:rPr lang="en-US" dirty="0"/>
              <a:t> under a single account. This type of storage account has two </a:t>
            </a:r>
            <a:r>
              <a:rPr lang="en-US" dirty="0">
                <a:solidFill>
                  <a:srgbClr val="000000"/>
                </a:solidFill>
              </a:rPr>
              <a:t>performance tiers</a:t>
            </a:r>
            <a:r>
              <a:rPr lang="en-US" dirty="0"/>
              <a:t>: </a:t>
            </a:r>
          </a:p>
          <a:p>
            <a:pPr marL="171450" indent="-171450">
              <a:buFont typeface="Wingdings" panose="05000000000000000000" pitchFamily="2" charset="2"/>
              <a:buChar char="§"/>
            </a:pPr>
            <a:r>
              <a:rPr lang="en-US" dirty="0"/>
              <a:t>A standard storage </a:t>
            </a:r>
            <a:r>
              <a:rPr lang="en-US" dirty="0">
                <a:solidFill>
                  <a:srgbClr val="000000"/>
                </a:solidFill>
              </a:rPr>
              <a:t>performance tier</a:t>
            </a:r>
            <a:r>
              <a:rPr lang="en-US" dirty="0"/>
              <a:t> which </a:t>
            </a:r>
            <a:r>
              <a:rPr lang="en-US" dirty="0">
                <a:solidFill>
                  <a:srgbClr val="000000"/>
                </a:solidFill>
              </a:rPr>
              <a:t>enables</a:t>
            </a:r>
            <a:r>
              <a:rPr lang="en-US" dirty="0"/>
              <a:t> you to store tables, queues, files, </a:t>
            </a:r>
            <a:r>
              <a:rPr lang="en-US" dirty="0">
                <a:solidFill>
                  <a:srgbClr val="000000"/>
                </a:solidFill>
              </a:rPr>
              <a:t>blobs, and</a:t>
            </a:r>
            <a:r>
              <a:rPr lang="en-US" dirty="0"/>
              <a:t> Azure </a:t>
            </a:r>
            <a:r>
              <a:rPr lang="en-US" dirty="0">
                <a:solidFill>
                  <a:srgbClr val="000000"/>
                </a:solidFill>
              </a:rPr>
              <a:t>Virtual Machine Disks</a:t>
            </a:r>
            <a:endParaRPr lang="en-US" dirty="0"/>
          </a:p>
          <a:p>
            <a:pPr marL="171450" indent="-171450">
              <a:buFont typeface="Wingdings" panose="05000000000000000000" pitchFamily="2" charset="2"/>
              <a:buChar char="§"/>
            </a:pPr>
            <a:r>
              <a:rPr lang="en-US" dirty="0"/>
              <a:t>A premium storage </a:t>
            </a:r>
            <a:r>
              <a:rPr lang="en-US" dirty="0">
                <a:solidFill>
                  <a:srgbClr val="000000"/>
                </a:solidFill>
              </a:rPr>
              <a:t>performance tier</a:t>
            </a:r>
            <a:r>
              <a:rPr lang="en-US" dirty="0"/>
              <a:t> which currently supports only Azure </a:t>
            </a:r>
            <a:r>
              <a:rPr lang="en-US" dirty="0">
                <a:solidFill>
                  <a:srgbClr val="000000"/>
                </a:solidFill>
              </a:rPr>
              <a:t>Virtual Machine Disks</a:t>
            </a:r>
            <a:endParaRPr lang="en-US" dirty="0"/>
          </a:p>
          <a:p>
            <a:endParaRPr lang="en-US" dirty="0"/>
          </a:p>
        </p:txBody>
      </p:sp>
      <p:sp>
        <p:nvSpPr>
          <p:cNvPr id="6" name="Footer Placeholder 5">
            <a:extLst>
              <a:ext uri="{FF2B5EF4-FFF2-40B4-BE49-F238E27FC236}">
                <a16:creationId xmlns:a16="http://schemas.microsoft.com/office/drawing/2014/main" id="{8DFB1C07-F12C-467E-9035-74C4D09BCEA9}"/>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96958295-0BEF-4C14-BC60-CB03449F69C0}"/>
              </a:ext>
            </a:extLst>
          </p:cNvPr>
          <p:cNvSpPr>
            <a:spLocks noGrp="1"/>
          </p:cNvSpPr>
          <p:nvPr>
            <p:ph type="sldNum" sz="quarter" idx="5"/>
          </p:nvPr>
        </p:nvSpPr>
        <p:spPr/>
        <p:txBody>
          <a:bodyPr/>
          <a:lstStyle/>
          <a:p>
            <a:fld id="{16AA2537-0790-4789-A16C-397C663A3332}" type="slidenum">
              <a:rPr lang="en-US" smtClean="0"/>
              <a:pPr/>
              <a:t>10</a:t>
            </a:fld>
            <a:endParaRPr lang="en-US"/>
          </a:p>
        </p:txBody>
      </p:sp>
    </p:spTree>
    <p:extLst>
      <p:ext uri="{BB962C8B-B14F-4D97-AF65-F5344CB8AC3E}">
        <p14:creationId xmlns:p14="http://schemas.microsoft.com/office/powerpoint/2010/main" val="1756372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b="0" dirty="0"/>
              <a:t>Types of Storage Accounts: https://docs.microsoft.com/en-us/azure/storage/common/storage-account-overview#types-of-storage-accounts</a:t>
            </a:r>
          </a:p>
          <a:p>
            <a:endParaRPr lang="en-US" b="1" dirty="0"/>
          </a:p>
          <a:p>
            <a:r>
              <a:rPr lang="en-US" sz="1000" b="1" i="0" kern="1200" dirty="0">
                <a:solidFill>
                  <a:schemeClr val="tx1"/>
                </a:solidFill>
                <a:effectLst/>
                <a:latin typeface="Arial" panose="020B0604020202020204" pitchFamily="34" charset="0"/>
                <a:ea typeface="+mn-ea"/>
                <a:cs typeface="Arial" panose="020B0604020202020204" pitchFamily="34" charset="0"/>
              </a:rPr>
              <a:t>General-purpose </a:t>
            </a:r>
            <a:r>
              <a:rPr lang="en-US" sz="1000" b="1" i="0" kern="1200" dirty="0" err="1">
                <a:solidFill>
                  <a:schemeClr val="tx1"/>
                </a:solidFill>
                <a:effectLst/>
                <a:latin typeface="Arial" panose="020B0604020202020204" pitchFamily="34" charset="0"/>
                <a:ea typeface="+mn-ea"/>
                <a:cs typeface="Arial" panose="020B0604020202020204" pitchFamily="34" charset="0"/>
              </a:rPr>
              <a:t>v2</a:t>
            </a:r>
            <a:r>
              <a:rPr lang="en-US" sz="1000" b="1" i="0" kern="1200" dirty="0">
                <a:solidFill>
                  <a:schemeClr val="tx1"/>
                </a:solidFill>
                <a:effectLst/>
                <a:latin typeface="Arial" panose="020B0604020202020204" pitchFamily="34" charset="0"/>
                <a:ea typeface="+mn-ea"/>
                <a:cs typeface="Arial" panose="020B0604020202020204" pitchFamily="34" charset="0"/>
              </a:rPr>
              <a:t> accounts</a:t>
            </a:r>
            <a:r>
              <a:rPr lang="en-US" sz="1000" b="0" i="0" kern="1200" dirty="0">
                <a:solidFill>
                  <a:schemeClr val="tx1"/>
                </a:solidFill>
                <a:effectLst/>
                <a:latin typeface="Arial" panose="020B0604020202020204" pitchFamily="34" charset="0"/>
                <a:ea typeface="+mn-ea"/>
                <a:cs typeface="Arial" panose="020B0604020202020204" pitchFamily="34" charset="0"/>
              </a:rPr>
              <a:t>: Basic storage account type for blobs, files, queues, and tables. Recommended for most scenarios using Azure Storage.</a:t>
            </a:r>
          </a:p>
          <a:p>
            <a:r>
              <a:rPr lang="en-US" sz="1000" b="1" i="0" kern="1200" dirty="0">
                <a:solidFill>
                  <a:schemeClr val="tx1"/>
                </a:solidFill>
                <a:effectLst/>
                <a:latin typeface="Arial" panose="020B0604020202020204" pitchFamily="34" charset="0"/>
                <a:ea typeface="+mn-ea"/>
                <a:cs typeface="Arial" panose="020B0604020202020204" pitchFamily="34" charset="0"/>
              </a:rPr>
              <a:t>General-purpose </a:t>
            </a:r>
            <a:r>
              <a:rPr lang="en-US" sz="1000" b="1" i="0" kern="1200" dirty="0" err="1">
                <a:solidFill>
                  <a:schemeClr val="tx1"/>
                </a:solidFill>
                <a:effectLst/>
                <a:latin typeface="Arial" panose="020B0604020202020204" pitchFamily="34" charset="0"/>
                <a:ea typeface="+mn-ea"/>
                <a:cs typeface="Arial" panose="020B0604020202020204" pitchFamily="34" charset="0"/>
              </a:rPr>
              <a:t>v1</a:t>
            </a:r>
            <a:r>
              <a:rPr lang="en-US" sz="1000" b="1" i="0" kern="1200" dirty="0">
                <a:solidFill>
                  <a:schemeClr val="tx1"/>
                </a:solidFill>
                <a:effectLst/>
                <a:latin typeface="Arial" panose="020B0604020202020204" pitchFamily="34" charset="0"/>
                <a:ea typeface="+mn-ea"/>
                <a:cs typeface="Arial" panose="020B0604020202020204" pitchFamily="34" charset="0"/>
              </a:rPr>
              <a:t> accounts</a:t>
            </a:r>
            <a:r>
              <a:rPr lang="en-US" sz="1000" b="0" i="0" kern="1200" dirty="0">
                <a:solidFill>
                  <a:schemeClr val="tx1"/>
                </a:solidFill>
                <a:effectLst/>
                <a:latin typeface="Arial" panose="020B0604020202020204" pitchFamily="34" charset="0"/>
                <a:ea typeface="+mn-ea"/>
                <a:cs typeface="Arial" panose="020B0604020202020204" pitchFamily="34" charset="0"/>
              </a:rPr>
              <a:t>: Legacy account type for blobs, files, queues, and tables. Use general-purpose </a:t>
            </a:r>
            <a:r>
              <a:rPr lang="en-US" sz="1000" b="0" i="0" kern="1200" dirty="0" err="1">
                <a:solidFill>
                  <a:schemeClr val="tx1"/>
                </a:solidFill>
                <a:effectLst/>
                <a:latin typeface="Arial" panose="020B0604020202020204" pitchFamily="34" charset="0"/>
                <a:ea typeface="+mn-ea"/>
                <a:cs typeface="Arial" panose="020B0604020202020204" pitchFamily="34" charset="0"/>
              </a:rPr>
              <a:t>v2</a:t>
            </a:r>
            <a:r>
              <a:rPr lang="en-US" sz="1000" b="0" i="0" kern="1200" dirty="0">
                <a:solidFill>
                  <a:schemeClr val="tx1"/>
                </a:solidFill>
                <a:effectLst/>
                <a:latin typeface="Arial" panose="020B0604020202020204" pitchFamily="34" charset="0"/>
                <a:ea typeface="+mn-ea"/>
                <a:cs typeface="Arial" panose="020B0604020202020204" pitchFamily="34" charset="0"/>
              </a:rPr>
              <a:t> accounts instead when possible.</a:t>
            </a:r>
          </a:p>
          <a:p>
            <a:r>
              <a:rPr lang="en-US" sz="1000" b="1" i="0" kern="1200" dirty="0">
                <a:solidFill>
                  <a:schemeClr val="tx1"/>
                </a:solidFill>
                <a:effectLst/>
                <a:latin typeface="Arial" panose="020B0604020202020204" pitchFamily="34" charset="0"/>
                <a:ea typeface="+mn-ea"/>
                <a:cs typeface="Arial" panose="020B0604020202020204" pitchFamily="34" charset="0"/>
              </a:rPr>
              <a:t>Blob storage accounts</a:t>
            </a:r>
            <a:r>
              <a:rPr lang="en-US" sz="1000" b="0" i="0" kern="1200" dirty="0">
                <a:solidFill>
                  <a:schemeClr val="tx1"/>
                </a:solidFill>
                <a:effectLst/>
                <a:latin typeface="Arial" panose="020B0604020202020204" pitchFamily="34" charset="0"/>
                <a:ea typeface="+mn-ea"/>
                <a:cs typeface="Arial" panose="020B0604020202020204" pitchFamily="34" charset="0"/>
              </a:rPr>
              <a:t>: Blob-only storage accounts. Use general-purpose </a:t>
            </a:r>
            <a:r>
              <a:rPr lang="en-US" sz="1000" b="0" i="0" kern="1200" dirty="0" err="1">
                <a:solidFill>
                  <a:schemeClr val="tx1"/>
                </a:solidFill>
                <a:effectLst/>
                <a:latin typeface="Arial" panose="020B0604020202020204" pitchFamily="34" charset="0"/>
                <a:ea typeface="+mn-ea"/>
                <a:cs typeface="Arial" panose="020B0604020202020204" pitchFamily="34" charset="0"/>
              </a:rPr>
              <a:t>v2</a:t>
            </a:r>
            <a:r>
              <a:rPr lang="en-US" sz="1000" b="0" i="0" kern="1200" dirty="0">
                <a:solidFill>
                  <a:schemeClr val="tx1"/>
                </a:solidFill>
                <a:effectLst/>
                <a:latin typeface="Arial" panose="020B0604020202020204" pitchFamily="34" charset="0"/>
                <a:ea typeface="+mn-ea"/>
                <a:cs typeface="Arial" panose="020B0604020202020204" pitchFamily="34" charset="0"/>
              </a:rPr>
              <a:t> accounts instead when possible.</a:t>
            </a:r>
          </a:p>
          <a:p>
            <a:endParaRPr lang="en-US" b="1" dirty="0"/>
          </a:p>
          <a:p>
            <a:r>
              <a:rPr lang="en-US" sz="1000" b="0" i="0" kern="1200" dirty="0">
                <a:solidFill>
                  <a:schemeClr val="tx1"/>
                </a:solidFill>
                <a:effectLst/>
                <a:latin typeface="Arial" panose="020B0604020202020204" pitchFamily="34" charset="0"/>
                <a:ea typeface="+mn-ea"/>
                <a:cs typeface="Arial" panose="020B0604020202020204" pitchFamily="34" charset="0"/>
              </a:rPr>
              <a:t>Microsoft recommends using a general-purpose </a:t>
            </a:r>
            <a:r>
              <a:rPr lang="en-US" sz="1000" b="0" i="0" kern="1200" dirty="0" err="1">
                <a:solidFill>
                  <a:schemeClr val="tx1"/>
                </a:solidFill>
                <a:effectLst/>
                <a:latin typeface="Arial" panose="020B0604020202020204" pitchFamily="34" charset="0"/>
                <a:ea typeface="+mn-ea"/>
                <a:cs typeface="Arial" panose="020B0604020202020204" pitchFamily="34" charset="0"/>
              </a:rPr>
              <a:t>v2</a:t>
            </a:r>
            <a:r>
              <a:rPr lang="en-US" sz="1000" b="0" i="0" kern="1200" dirty="0">
                <a:solidFill>
                  <a:schemeClr val="tx1"/>
                </a:solidFill>
                <a:effectLst/>
                <a:latin typeface="Arial" panose="020B0604020202020204" pitchFamily="34" charset="0"/>
                <a:ea typeface="+mn-ea"/>
                <a:cs typeface="Arial" panose="020B0604020202020204" pitchFamily="34" charset="0"/>
              </a:rPr>
              <a:t> storage account for most scenarios. You can easily upgrade a general-purpose </a:t>
            </a:r>
            <a:r>
              <a:rPr lang="en-US" sz="1000" b="0" i="0" kern="1200" dirty="0" err="1">
                <a:solidFill>
                  <a:schemeClr val="tx1"/>
                </a:solidFill>
                <a:effectLst/>
                <a:latin typeface="Arial" panose="020B0604020202020204" pitchFamily="34" charset="0"/>
                <a:ea typeface="+mn-ea"/>
                <a:cs typeface="Arial" panose="020B0604020202020204" pitchFamily="34" charset="0"/>
              </a:rPr>
              <a:t>v1</a:t>
            </a:r>
            <a:r>
              <a:rPr lang="en-US" sz="1000" b="0" i="0" kern="1200" dirty="0">
                <a:solidFill>
                  <a:schemeClr val="tx1"/>
                </a:solidFill>
                <a:effectLst/>
                <a:latin typeface="Arial" panose="020B0604020202020204" pitchFamily="34" charset="0"/>
                <a:ea typeface="+mn-ea"/>
                <a:cs typeface="Arial" panose="020B0604020202020204" pitchFamily="34" charset="0"/>
              </a:rPr>
              <a:t> or Blob storage account to a general-purpose </a:t>
            </a:r>
            <a:r>
              <a:rPr lang="en-US" sz="1000" b="0" i="0" kern="1200" dirty="0" err="1">
                <a:solidFill>
                  <a:schemeClr val="tx1"/>
                </a:solidFill>
                <a:effectLst/>
                <a:latin typeface="Arial" panose="020B0604020202020204" pitchFamily="34" charset="0"/>
                <a:ea typeface="+mn-ea"/>
                <a:cs typeface="Arial" panose="020B0604020202020204" pitchFamily="34" charset="0"/>
              </a:rPr>
              <a:t>v2</a:t>
            </a:r>
            <a:r>
              <a:rPr lang="en-US" sz="1000" b="0" i="0" kern="1200" dirty="0">
                <a:solidFill>
                  <a:schemeClr val="tx1"/>
                </a:solidFill>
                <a:effectLst/>
                <a:latin typeface="Arial" panose="020B0604020202020204" pitchFamily="34" charset="0"/>
                <a:ea typeface="+mn-ea"/>
                <a:cs typeface="Arial" panose="020B0604020202020204" pitchFamily="34" charset="0"/>
              </a:rPr>
              <a:t> account with no downtime and without the need to copy data.</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General-purpose storage accounts may be configured for either of the following performance tiers:</a:t>
            </a:r>
          </a:p>
          <a:p>
            <a:r>
              <a:rPr lang="en-US" sz="1000" b="0" i="0" kern="1200" dirty="0">
                <a:solidFill>
                  <a:schemeClr val="tx1"/>
                </a:solidFill>
                <a:effectLst/>
                <a:latin typeface="Arial" panose="020B0604020202020204" pitchFamily="34" charset="0"/>
                <a:ea typeface="+mn-ea"/>
                <a:cs typeface="Arial" panose="020B0604020202020204" pitchFamily="34" charset="0"/>
              </a:rPr>
              <a:t>A standard performance tier for storing blobs, files, tables, queues, and Azure virtual machine disks.</a:t>
            </a:r>
          </a:p>
          <a:p>
            <a:r>
              <a:rPr lang="en-US" sz="1000" b="0" i="0" kern="1200" dirty="0">
                <a:solidFill>
                  <a:schemeClr val="tx1"/>
                </a:solidFill>
                <a:effectLst/>
                <a:latin typeface="Arial" panose="020B0604020202020204" pitchFamily="34" charset="0"/>
                <a:ea typeface="+mn-ea"/>
                <a:cs typeface="Arial" panose="020B0604020202020204" pitchFamily="34" charset="0"/>
              </a:rPr>
              <a:t>A premium performance tier for storing Azure virtual machine disks only.</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r>
              <a:rPr lang="en-US" sz="1000" b="0" i="0" kern="1200" dirty="0">
                <a:solidFill>
                  <a:schemeClr val="tx1"/>
                </a:solidFill>
                <a:effectLst/>
                <a:latin typeface="Arial" panose="020B0604020202020204" pitchFamily="34" charset="0"/>
                <a:ea typeface="+mn-ea"/>
                <a:cs typeface="Arial" panose="020B0604020202020204" pitchFamily="34" charset="0"/>
              </a:rPr>
              <a:t>Disks are under Azure created Storage account. For all other storage types you want to use, you first create a storage account and select its characteristics like the redundancy options, performance.</a:t>
            </a:r>
          </a:p>
          <a:p>
            <a:r>
              <a:rPr lang="en-US" sz="1000" b="0" i="0" kern="1200" dirty="0">
                <a:solidFill>
                  <a:schemeClr val="tx1"/>
                </a:solidFill>
                <a:effectLst/>
                <a:latin typeface="Arial" panose="020B0604020202020204" pitchFamily="34" charset="0"/>
                <a:ea typeface="+mn-ea"/>
                <a:cs typeface="Arial" panose="020B0604020202020204" pitchFamily="34" charset="0"/>
              </a:rPr>
              <a:t>By default all storage under the storage account will be encrypted using Azure managed keys. You can override and provide your own key to do encryption.</a:t>
            </a:r>
          </a:p>
          <a:p>
            <a:endParaRPr lang="en-US" sz="1000" b="0" i="0" kern="1200" dirty="0">
              <a:solidFill>
                <a:schemeClr val="tx1"/>
              </a:solidFill>
              <a:effectLst/>
              <a:latin typeface="Arial" panose="020B0604020202020204" pitchFamily="34" charset="0"/>
              <a:ea typeface="+mn-ea"/>
              <a:cs typeface="Arial" panose="020B0604020202020204" pitchFamily="34" charset="0"/>
            </a:endParaRPr>
          </a:p>
          <a:p>
            <a:endParaRPr lang="en-US" b="1" dirty="0"/>
          </a:p>
        </p:txBody>
      </p:sp>
      <p:sp>
        <p:nvSpPr>
          <p:cNvPr id="6" name="Footer Placeholder 5">
            <a:extLst>
              <a:ext uri="{FF2B5EF4-FFF2-40B4-BE49-F238E27FC236}">
                <a16:creationId xmlns:a16="http://schemas.microsoft.com/office/drawing/2014/main" id="{784D5D17-DD5B-407B-A8F6-959051D784F1}"/>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DC94771E-FD49-420A-8A17-F92BA8E6606F}"/>
              </a:ext>
            </a:extLst>
          </p:cNvPr>
          <p:cNvSpPr>
            <a:spLocks noGrp="1"/>
          </p:cNvSpPr>
          <p:nvPr>
            <p:ph type="sldNum" sz="quarter" idx="5"/>
          </p:nvPr>
        </p:nvSpPr>
        <p:spPr/>
        <p:txBody>
          <a:bodyPr/>
          <a:lstStyle/>
          <a:p>
            <a:fld id="{16AA2537-0790-4789-A16C-397C663A3332}" type="slidenum">
              <a:rPr lang="en-US" smtClean="0"/>
              <a:pPr/>
              <a:t>11</a:t>
            </a:fld>
            <a:endParaRPr lang="en-US"/>
          </a:p>
        </p:txBody>
      </p:sp>
    </p:spTree>
    <p:extLst>
      <p:ext uri="{BB962C8B-B14F-4D97-AF65-F5344CB8AC3E}">
        <p14:creationId xmlns:p14="http://schemas.microsoft.com/office/powerpoint/2010/main" val="1781524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err="1"/>
              <a:t>ZRS</a:t>
            </a:r>
            <a:r>
              <a:rPr lang="en-US" dirty="0"/>
              <a:t>:</a:t>
            </a:r>
          </a:p>
          <a:p>
            <a:pPr marL="171450" indent="-171450">
              <a:buFont typeface="Wingdings" panose="05000000000000000000" pitchFamily="2" charset="2"/>
              <a:buChar char="§"/>
            </a:pPr>
            <a:r>
              <a:rPr lang="en-US" dirty="0"/>
              <a:t>US East 2, US Central, N EU, W EU, France Central, SE Asia</a:t>
            </a:r>
          </a:p>
          <a:p>
            <a:pPr marL="171450" indent="-171450">
              <a:buFont typeface="Wingdings" panose="05000000000000000000" pitchFamily="2" charset="2"/>
              <a:buChar char="§"/>
            </a:pPr>
            <a:r>
              <a:rPr lang="en-US" dirty="0" err="1"/>
              <a:t>GPV2</a:t>
            </a:r>
            <a:endParaRPr lang="en-US" dirty="0"/>
          </a:p>
          <a:p>
            <a:pPr marL="0" indent="0">
              <a:buFontTx/>
              <a:buNone/>
            </a:pPr>
            <a:endParaRPr lang="en-US" dirty="0"/>
          </a:p>
          <a:p>
            <a:pPr marL="0" indent="0">
              <a:buFontTx/>
              <a:buNone/>
            </a:pPr>
            <a:r>
              <a:rPr lang="en-US" dirty="0">
                <a:hlinkClick r:id="rId3"/>
              </a:rPr>
              <a:t>https://docs.microsoft.com/en-us/azure/storage/common/storage-account-overview#replication</a:t>
            </a:r>
            <a:r>
              <a:rPr lang="en-US" dirty="0"/>
              <a:t> </a:t>
            </a:r>
          </a:p>
          <a:p>
            <a:r>
              <a:rPr lang="en-US" b="1" dirty="0"/>
              <a:t>Data durability and availability are made possible for the storage accounts with the following replication options:</a:t>
            </a:r>
          </a:p>
          <a:p>
            <a:r>
              <a:rPr lang="en-US" sz="1000" b="0" i="0" u="sng" kern="1200" dirty="0">
                <a:solidFill>
                  <a:schemeClr val="tx1"/>
                </a:solidFill>
                <a:effectLst/>
                <a:latin typeface="Arial" panose="020B0604020202020204" pitchFamily="34" charset="0"/>
                <a:ea typeface="+mn-ea"/>
                <a:cs typeface="Arial" panose="020B0604020202020204" pitchFamily="34" charset="0"/>
                <a:hlinkClick r:id="rId4"/>
              </a:rPr>
              <a:t>Locally-redundant storage (</a:t>
            </a:r>
            <a:r>
              <a:rPr lang="en-US" sz="1000" b="0" i="0" u="sng" kern="1200" dirty="0" err="1">
                <a:solidFill>
                  <a:schemeClr val="tx1"/>
                </a:solidFill>
                <a:effectLst/>
                <a:latin typeface="Arial" panose="020B0604020202020204" pitchFamily="34" charset="0"/>
                <a:ea typeface="+mn-ea"/>
                <a:cs typeface="Arial" panose="020B0604020202020204" pitchFamily="34" charset="0"/>
                <a:hlinkClick r:id="rId4"/>
              </a:rPr>
              <a:t>LRS</a:t>
            </a:r>
            <a:r>
              <a:rPr lang="en-US" sz="1000" b="0" i="0" u="sng" kern="1200" dirty="0">
                <a:solidFill>
                  <a:schemeClr val="tx1"/>
                </a:solidFill>
                <a:effectLst/>
                <a:latin typeface="Arial" panose="020B0604020202020204" pitchFamily="34" charset="0"/>
                <a:ea typeface="+mn-ea"/>
                <a:cs typeface="Arial" panose="020B0604020202020204" pitchFamily="34" charset="0"/>
                <a:hlinkClick r:id="rId4"/>
              </a:rPr>
              <a:t>)</a:t>
            </a:r>
            <a:r>
              <a:rPr lang="en-US" sz="1000" b="0" i="0" kern="1200" dirty="0">
                <a:solidFill>
                  <a:schemeClr val="tx1"/>
                </a:solidFill>
                <a:effectLst/>
                <a:latin typeface="Arial" panose="020B0604020202020204" pitchFamily="34" charset="0"/>
                <a:ea typeface="+mn-ea"/>
                <a:cs typeface="Arial" panose="020B0604020202020204" pitchFamily="34" charset="0"/>
              </a:rPr>
              <a:t>: A simple, low-cost replication strategy. Data is replicated within a single storage scale unit.</a:t>
            </a:r>
          </a:p>
          <a:p>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Zone-redundant storage (</a:t>
            </a:r>
            <a:r>
              <a:rPr lang="en-US" sz="1000" b="0" i="0" u="none" strike="noStrike" kern="1200" dirty="0" err="1">
                <a:solidFill>
                  <a:schemeClr val="tx1"/>
                </a:solidFill>
                <a:effectLst/>
                <a:latin typeface="Arial" panose="020B0604020202020204" pitchFamily="34" charset="0"/>
                <a:ea typeface="+mn-ea"/>
                <a:cs typeface="Arial" panose="020B0604020202020204" pitchFamily="34" charset="0"/>
                <a:hlinkClick r:id="rId5"/>
              </a:rPr>
              <a:t>ZRS</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5"/>
              </a:rPr>
              <a:t>)</a:t>
            </a:r>
            <a:r>
              <a:rPr lang="en-US" sz="1000" b="0" i="0" kern="1200" dirty="0">
                <a:solidFill>
                  <a:schemeClr val="tx1"/>
                </a:solidFill>
                <a:effectLst/>
                <a:latin typeface="Arial" panose="020B0604020202020204" pitchFamily="34" charset="0"/>
                <a:ea typeface="+mn-ea"/>
                <a:cs typeface="Arial" panose="020B0604020202020204" pitchFamily="34" charset="0"/>
              </a:rPr>
              <a:t>: Replication for high availability and durability. Data is replicated synchronously across three availability zones.</a:t>
            </a:r>
          </a:p>
          <a:p>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6"/>
              </a:rPr>
              <a:t>Geo-redundant storage (GRS)</a:t>
            </a:r>
            <a:r>
              <a:rPr lang="en-US" sz="1000" b="0" i="0" kern="1200" dirty="0">
                <a:solidFill>
                  <a:schemeClr val="tx1"/>
                </a:solidFill>
                <a:effectLst/>
                <a:latin typeface="Arial" panose="020B0604020202020204" pitchFamily="34" charset="0"/>
                <a:ea typeface="+mn-ea"/>
                <a:cs typeface="Arial" panose="020B0604020202020204" pitchFamily="34" charset="0"/>
              </a:rPr>
              <a:t>: Cross-regional replication to protect against region-wide unavailability.</a:t>
            </a:r>
          </a:p>
          <a:p>
            <a:r>
              <a:rPr lang="en-US" sz="1000" b="0" i="0" u="none" strike="noStrike" kern="1200" dirty="0">
                <a:solidFill>
                  <a:schemeClr val="tx1"/>
                </a:solidFill>
                <a:effectLst/>
                <a:latin typeface="Arial" panose="020B0604020202020204" pitchFamily="34" charset="0"/>
                <a:ea typeface="+mn-ea"/>
                <a:cs typeface="Arial" panose="020B0604020202020204" pitchFamily="34" charset="0"/>
                <a:hlinkClick r:id="rId7"/>
              </a:rPr>
              <a:t>Read-access geo-redundant storage (RA-GRS)</a:t>
            </a:r>
            <a:r>
              <a:rPr lang="en-US" sz="1000" b="0" i="0" kern="1200" dirty="0">
                <a:solidFill>
                  <a:schemeClr val="tx1"/>
                </a:solidFill>
                <a:effectLst/>
                <a:latin typeface="Arial" panose="020B0604020202020204" pitchFamily="34" charset="0"/>
                <a:ea typeface="+mn-ea"/>
                <a:cs typeface="Arial" panose="020B0604020202020204" pitchFamily="34" charset="0"/>
              </a:rPr>
              <a:t>: Cross-regional replication with read access to the replica.</a:t>
            </a:r>
          </a:p>
          <a:p>
            <a:pPr marL="171450" indent="-171450">
              <a:buFontTx/>
              <a:buChar char="-"/>
            </a:pPr>
            <a:endParaRPr lang="en-US" dirty="0"/>
          </a:p>
        </p:txBody>
      </p:sp>
      <p:sp>
        <p:nvSpPr>
          <p:cNvPr id="8" name="Footer Placeholder 7">
            <a:extLst>
              <a:ext uri="{FF2B5EF4-FFF2-40B4-BE49-F238E27FC236}">
                <a16:creationId xmlns:a16="http://schemas.microsoft.com/office/drawing/2014/main" id="{258121B4-977B-4B30-84AD-88988F41D240}"/>
              </a:ext>
            </a:extLst>
          </p:cNvPr>
          <p:cNvSpPr>
            <a:spLocks noGrp="1"/>
          </p:cNvSpPr>
          <p:nvPr>
            <p:ph type="ftr" sz="quarter" idx="4"/>
          </p:nvPr>
        </p:nvSpPr>
        <p:spPr/>
        <p:txBody>
          <a:bodyPr/>
          <a:lstStyle/>
          <a:p>
            <a:r>
              <a:rPr lang="en-US"/>
              <a:t>© 2019 NetApp, Inc. All rights reserved.</a:t>
            </a:r>
          </a:p>
        </p:txBody>
      </p:sp>
      <p:sp>
        <p:nvSpPr>
          <p:cNvPr id="9" name="Slide Number Placeholder 8">
            <a:extLst>
              <a:ext uri="{FF2B5EF4-FFF2-40B4-BE49-F238E27FC236}">
                <a16:creationId xmlns:a16="http://schemas.microsoft.com/office/drawing/2014/main" id="{159EC2C6-5674-4885-B60E-D6E0D6EDD8B4}"/>
              </a:ext>
            </a:extLst>
          </p:cNvPr>
          <p:cNvSpPr>
            <a:spLocks noGrp="1"/>
          </p:cNvSpPr>
          <p:nvPr>
            <p:ph type="sldNum" sz="quarter" idx="5"/>
          </p:nvPr>
        </p:nvSpPr>
        <p:spPr/>
        <p:txBody>
          <a:bodyPr/>
          <a:lstStyle/>
          <a:p>
            <a:fld id="{16AA2537-0790-4789-A16C-397C663A3332}" type="slidenum">
              <a:rPr lang="en-US" smtClean="0"/>
              <a:pPr/>
              <a:t>12</a:t>
            </a:fld>
            <a:endParaRPr lang="en-US"/>
          </a:p>
        </p:txBody>
      </p:sp>
    </p:spTree>
    <p:extLst>
      <p:ext uri="{BB962C8B-B14F-4D97-AF65-F5344CB8AC3E}">
        <p14:creationId xmlns:p14="http://schemas.microsoft.com/office/powerpoint/2010/main" val="3473051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a:t>
            </a:r>
            <a:r>
              <a:rPr lang="en-US" b="1">
                <a:solidFill>
                  <a:srgbClr val="000000"/>
                </a:solidFill>
              </a:rPr>
              <a:t>Notes</a:t>
            </a:r>
            <a:br>
              <a:rPr lang="en-US">
                <a:solidFill>
                  <a:srgbClr val="000000"/>
                </a:solidFill>
              </a:rPr>
            </a:br>
            <a:r>
              <a:rPr lang="en-US">
                <a:solidFill>
                  <a:srgbClr val="000000"/>
                </a:solidFill>
              </a:rPr>
              <a:t>Note</a:t>
            </a:r>
            <a:r>
              <a:rPr lang="en-US"/>
              <a:t> each hyperscaler has their own unique way of implementing architectures and services, so there is not a one to one mapping, but some concepts are similar across both.</a:t>
            </a:r>
          </a:p>
          <a:p>
            <a:endParaRPr lang="en-US"/>
          </a:p>
          <a:p>
            <a:r>
              <a:rPr lang="en-US" b="1"/>
              <a:t>Student Notes </a:t>
            </a:r>
            <a:br>
              <a:rPr lang="en-US"/>
            </a:br>
            <a:endParaRPr lang="en-US"/>
          </a:p>
          <a:p>
            <a:endParaRPr lang="en-US"/>
          </a:p>
        </p:txBody>
      </p:sp>
      <p:sp>
        <p:nvSpPr>
          <p:cNvPr id="6" name="Footer Placeholder 5">
            <a:extLst>
              <a:ext uri="{FF2B5EF4-FFF2-40B4-BE49-F238E27FC236}">
                <a16:creationId xmlns:a16="http://schemas.microsoft.com/office/drawing/2014/main" id="{86FD3955-1FF6-4DE9-8273-11586F97C70F}"/>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E03EE818-2ECF-43A1-9EA2-2B5BDD0E18B5}"/>
              </a:ext>
            </a:extLst>
          </p:cNvPr>
          <p:cNvSpPr>
            <a:spLocks noGrp="1"/>
          </p:cNvSpPr>
          <p:nvPr>
            <p:ph type="sldNum" sz="quarter" idx="5"/>
          </p:nvPr>
        </p:nvSpPr>
        <p:spPr/>
        <p:txBody>
          <a:bodyPr/>
          <a:lstStyle/>
          <a:p>
            <a:fld id="{16AA2537-0790-4789-A16C-397C663A3332}" type="slidenum">
              <a:rPr lang="en-US" smtClean="0"/>
              <a:pPr/>
              <a:t>13</a:t>
            </a:fld>
            <a:endParaRPr lang="en-US"/>
          </a:p>
        </p:txBody>
      </p:sp>
    </p:spTree>
    <p:extLst>
      <p:ext uri="{BB962C8B-B14F-4D97-AF65-F5344CB8AC3E}">
        <p14:creationId xmlns:p14="http://schemas.microsoft.com/office/powerpoint/2010/main" val="1190752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br>
              <a:rPr lang="en-US" dirty="0"/>
            </a:br>
            <a:endParaRPr lang="en-US" dirty="0"/>
          </a:p>
          <a:p>
            <a:endParaRPr lang="en-US" dirty="0"/>
          </a:p>
          <a:p>
            <a:r>
              <a:rPr lang="en-US" b="1" dirty="0"/>
              <a:t>Student Notes </a:t>
            </a:r>
            <a:br>
              <a:rPr lang="en-US" dirty="0"/>
            </a:br>
            <a:endParaRPr lang="en-US" dirty="0"/>
          </a:p>
          <a:p>
            <a:endParaRPr lang="en-US" dirty="0"/>
          </a:p>
        </p:txBody>
      </p:sp>
      <p:sp>
        <p:nvSpPr>
          <p:cNvPr id="6" name="Footer Placeholder 5">
            <a:extLst>
              <a:ext uri="{FF2B5EF4-FFF2-40B4-BE49-F238E27FC236}">
                <a16:creationId xmlns:a16="http://schemas.microsoft.com/office/drawing/2014/main" id="{06EFDB35-5144-41ED-AC7F-2246A4AA97CC}"/>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4A3B7B80-6C6D-40B6-8BF2-6D2D2E1C3389}"/>
              </a:ext>
            </a:extLst>
          </p:cNvPr>
          <p:cNvSpPr>
            <a:spLocks noGrp="1"/>
          </p:cNvSpPr>
          <p:nvPr>
            <p:ph type="sldNum" sz="quarter" idx="5"/>
          </p:nvPr>
        </p:nvSpPr>
        <p:spPr/>
        <p:txBody>
          <a:bodyPr/>
          <a:lstStyle/>
          <a:p>
            <a:fld id="{16AA2537-0790-4789-A16C-397C663A3332}" type="slidenum">
              <a:rPr lang="en-US" smtClean="0"/>
              <a:pPr/>
              <a:t>14</a:t>
            </a:fld>
            <a:endParaRPr lang="en-US"/>
          </a:p>
        </p:txBody>
      </p:sp>
    </p:spTree>
    <p:extLst>
      <p:ext uri="{BB962C8B-B14F-4D97-AF65-F5344CB8AC3E}">
        <p14:creationId xmlns:p14="http://schemas.microsoft.com/office/powerpoint/2010/main" val="426062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Now you are ready to create an Azure Account to use for this course.</a:t>
            </a:r>
          </a:p>
        </p:txBody>
      </p:sp>
      <p:sp>
        <p:nvSpPr>
          <p:cNvPr id="5" name="Footer Placeholder 4">
            <a:extLst>
              <a:ext uri="{FF2B5EF4-FFF2-40B4-BE49-F238E27FC236}">
                <a16:creationId xmlns:a16="http://schemas.microsoft.com/office/drawing/2014/main" id="{08495833-B1AB-4DC3-8CB5-4247BD040CAD}"/>
              </a:ext>
            </a:extLst>
          </p:cNvPr>
          <p:cNvSpPr>
            <a:spLocks noGrp="1"/>
          </p:cNvSpPr>
          <p:nvPr>
            <p:ph type="ftr" sz="quarter" idx="4"/>
          </p:nvPr>
        </p:nvSpPr>
        <p:spPr/>
        <p:txBody>
          <a:bodyPr/>
          <a:lstStyle/>
          <a:p>
            <a:r>
              <a:rPr lang="en-US"/>
              <a:t>© 2019 NetApp, Inc. All rights reserved.</a:t>
            </a:r>
          </a:p>
        </p:txBody>
      </p:sp>
      <p:sp>
        <p:nvSpPr>
          <p:cNvPr id="6" name="Slide Number Placeholder 5">
            <a:extLst>
              <a:ext uri="{FF2B5EF4-FFF2-40B4-BE49-F238E27FC236}">
                <a16:creationId xmlns:a16="http://schemas.microsoft.com/office/drawing/2014/main" id="{3512D7C6-BD0D-4A47-BBA2-1BE38F583D09}"/>
              </a:ext>
            </a:extLst>
          </p:cNvPr>
          <p:cNvSpPr>
            <a:spLocks noGrp="1"/>
          </p:cNvSpPr>
          <p:nvPr>
            <p:ph type="sldNum" sz="quarter" idx="5"/>
          </p:nvPr>
        </p:nvSpPr>
        <p:spPr/>
        <p:txBody>
          <a:bodyPr/>
          <a:lstStyle/>
          <a:p>
            <a:fld id="{16AA2537-0790-4789-A16C-397C663A3332}" type="slidenum">
              <a:rPr lang="en-US" smtClean="0"/>
              <a:pPr/>
              <a:t>15</a:t>
            </a:fld>
            <a:endParaRPr lang="en-US"/>
          </a:p>
        </p:txBody>
      </p:sp>
    </p:spTree>
    <p:extLst>
      <p:ext uri="{BB962C8B-B14F-4D97-AF65-F5344CB8AC3E}">
        <p14:creationId xmlns:p14="http://schemas.microsoft.com/office/powerpoint/2010/main" val="423245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r>
              <a:rPr lang="en-US">
                <a:solidFill>
                  <a:srgbClr val="000000"/>
                </a:solidFill>
              </a:rPr>
              <a:t>Question 1: This is a specially named Subnet that is used as the connection point into the subnet. Note that it has to be named “GatewaySubnet” to function correctly. This is similar in functionality to the VGW that you created in AWS.</a:t>
            </a:r>
          </a:p>
          <a:p>
            <a:r>
              <a:rPr lang="en-US">
                <a:solidFill>
                  <a:srgbClr val="000000"/>
                </a:solidFill>
              </a:rPr>
              <a:t>Question 2: The SharedKey can be any value, the key is that it is the same value on the Azure and on-prem side.</a:t>
            </a:r>
          </a:p>
          <a:p>
            <a:r>
              <a:rPr lang="en-US">
                <a:solidFill>
                  <a:srgbClr val="000000"/>
                </a:solidFill>
              </a:rPr>
              <a:t>Question 3: Could have students go check if no one knows, it uses Blob storage (VHD).</a:t>
            </a:r>
            <a:endParaRPr lang="en-US"/>
          </a:p>
          <a:p>
            <a:endParaRPr lang="en-US" b="1"/>
          </a:p>
          <a:p>
            <a:r>
              <a:rPr lang="en-US" b="1"/>
              <a:t>Student Notes</a:t>
            </a:r>
          </a:p>
          <a:p>
            <a:r>
              <a:rPr lang="en-US"/>
              <a:t>If you encounter an issue, notify your instructor immediately so that it can be resolved</a:t>
            </a:r>
            <a:r>
              <a:rPr lang="en-US" baseline="0"/>
              <a:t> promptly</a:t>
            </a:r>
            <a:r>
              <a:rPr lang="en-US"/>
              <a:t>.</a:t>
            </a:r>
            <a:endParaRPr lang="en-US" b="1"/>
          </a:p>
          <a:p>
            <a:endParaRPr lang="en-US"/>
          </a:p>
        </p:txBody>
      </p:sp>
      <p:sp>
        <p:nvSpPr>
          <p:cNvPr id="6" name="Footer Placeholder 5">
            <a:extLst>
              <a:ext uri="{FF2B5EF4-FFF2-40B4-BE49-F238E27FC236}">
                <a16:creationId xmlns:a16="http://schemas.microsoft.com/office/drawing/2014/main" id="{EEA687B7-B9F1-4F9F-B8B2-1ADF6D0D7332}"/>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A7F96BDD-C713-4513-AED6-1369E766D868}"/>
              </a:ext>
            </a:extLst>
          </p:cNvPr>
          <p:cNvSpPr>
            <a:spLocks noGrp="1"/>
          </p:cNvSpPr>
          <p:nvPr>
            <p:ph type="sldNum" sz="quarter" idx="5"/>
          </p:nvPr>
        </p:nvSpPr>
        <p:spPr/>
        <p:txBody>
          <a:bodyPr/>
          <a:lstStyle/>
          <a:p>
            <a:fld id="{16AA2537-0790-4789-A16C-397C663A3332}" type="slidenum">
              <a:rPr lang="en-US" smtClean="0"/>
              <a:pPr/>
              <a:t>16</a:t>
            </a:fld>
            <a:endParaRPr lang="en-US"/>
          </a:p>
        </p:txBody>
      </p:sp>
    </p:spTree>
    <p:extLst>
      <p:ext uri="{BB962C8B-B14F-4D97-AF65-F5344CB8AC3E}">
        <p14:creationId xmlns:p14="http://schemas.microsoft.com/office/powerpoint/2010/main" val="4243383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a:t>© 2019 NetApp, Inc. All rights reserved.</a:t>
            </a:r>
          </a:p>
        </p:txBody>
      </p:sp>
      <p:sp>
        <p:nvSpPr>
          <p:cNvPr id="5" name="Slide Number Placeholder 4"/>
          <p:cNvSpPr>
            <a:spLocks noGrp="1"/>
          </p:cNvSpPr>
          <p:nvPr>
            <p:ph type="sldNum" sz="quarter" idx="5"/>
          </p:nvPr>
        </p:nvSpPr>
        <p:spPr/>
        <p:txBody>
          <a:bodyPr/>
          <a:lstStyle/>
          <a:p>
            <a:fld id="{16AA2537-0790-4789-A16C-397C663A3332}" type="slidenum">
              <a:rPr lang="en-US" smtClean="0"/>
              <a:pPr/>
              <a:t>17</a:t>
            </a:fld>
            <a:endParaRPr lang="en-US"/>
          </a:p>
        </p:txBody>
      </p:sp>
    </p:spTree>
    <p:extLst>
      <p:ext uri="{BB962C8B-B14F-4D97-AF65-F5344CB8AC3E}">
        <p14:creationId xmlns:p14="http://schemas.microsoft.com/office/powerpoint/2010/main" val="133292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br>
              <a:rPr lang="en-US"/>
            </a:br>
            <a:endParaRPr lang="en-US"/>
          </a:p>
          <a:p>
            <a:endParaRPr lang="en-US"/>
          </a:p>
          <a:p>
            <a:r>
              <a:rPr lang="en-US" b="1"/>
              <a:t>Student Notes </a:t>
            </a:r>
            <a:br>
              <a:rPr lang="en-US"/>
            </a:br>
            <a:endParaRPr lang="en-US"/>
          </a:p>
          <a:p>
            <a:endParaRPr lang="en-US"/>
          </a:p>
        </p:txBody>
      </p:sp>
      <p:sp>
        <p:nvSpPr>
          <p:cNvPr id="6" name="Footer Placeholder 5">
            <a:extLst>
              <a:ext uri="{FF2B5EF4-FFF2-40B4-BE49-F238E27FC236}">
                <a16:creationId xmlns:a16="http://schemas.microsoft.com/office/drawing/2014/main" id="{86293F90-1A57-477A-8A78-6B2F472BCE72}"/>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3122E21F-1A61-42B8-89F6-0B90617C2287}"/>
              </a:ext>
            </a:extLst>
          </p:cNvPr>
          <p:cNvSpPr>
            <a:spLocks noGrp="1"/>
          </p:cNvSpPr>
          <p:nvPr>
            <p:ph type="sldNum" sz="quarter" idx="5"/>
          </p:nvPr>
        </p:nvSpPr>
        <p:spPr/>
        <p:txBody>
          <a:bodyPr/>
          <a:lstStyle/>
          <a:p>
            <a:fld id="{16AA2537-0790-4789-A16C-397C663A3332}" type="slidenum">
              <a:rPr lang="en-US" smtClean="0"/>
              <a:pPr/>
              <a:t>18</a:t>
            </a:fld>
            <a:endParaRPr lang="en-US"/>
          </a:p>
        </p:txBody>
      </p:sp>
    </p:spTree>
    <p:extLst>
      <p:ext uri="{BB962C8B-B14F-4D97-AF65-F5344CB8AC3E}">
        <p14:creationId xmlns:p14="http://schemas.microsoft.com/office/powerpoint/2010/main" val="196355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7838" y="301625"/>
            <a:ext cx="5902325" cy="3319463"/>
          </a:xfrm>
        </p:spPr>
      </p:sp>
      <p:sp>
        <p:nvSpPr>
          <p:cNvPr id="3" name="Notes Placeholder 2"/>
          <p:cNvSpPr>
            <a:spLocks noGrp="1"/>
          </p:cNvSpPr>
          <p:nvPr>
            <p:ph type="body" idx="1"/>
          </p:nvPr>
        </p:nvSpPr>
        <p:spPr/>
        <p:txBody>
          <a:bodyPr/>
          <a:lstStyle/>
          <a:p>
            <a:r>
              <a:rPr lang="en-US" b="1"/>
              <a:t>Instructor Notes</a:t>
            </a:r>
            <a:endParaRPr lang="en-US"/>
          </a:p>
          <a:p>
            <a:r>
              <a:rPr lang="en-US"/>
              <a:t>This module goes a lot less in-depth than the </a:t>
            </a:r>
            <a:r>
              <a:rPr lang="en-US">
                <a:solidFill>
                  <a:srgbClr val="000000"/>
                </a:solidFill>
              </a:rPr>
              <a:t>AWS</a:t>
            </a:r>
            <a:r>
              <a:rPr lang="en-US"/>
              <a:t> slides. </a:t>
            </a:r>
            <a:r>
              <a:rPr lang="en-US">
                <a:solidFill>
                  <a:srgbClr val="000000"/>
                </a:solidFill>
              </a:rPr>
              <a:t>This</a:t>
            </a:r>
            <a:r>
              <a:rPr lang="en-US"/>
              <a:t> is because </a:t>
            </a:r>
            <a:r>
              <a:rPr lang="en-US">
                <a:solidFill>
                  <a:srgbClr val="000000"/>
                </a:solidFill>
              </a:rPr>
              <a:t>since</a:t>
            </a:r>
            <a:r>
              <a:rPr lang="en-US"/>
              <a:t> </a:t>
            </a:r>
            <a:r>
              <a:rPr lang="en-US">
                <a:solidFill>
                  <a:srgbClr val="000000"/>
                </a:solidFill>
              </a:rPr>
              <a:t>we</a:t>
            </a:r>
            <a:r>
              <a:rPr lang="en-US"/>
              <a:t> have spent a bit of time on </a:t>
            </a:r>
            <a:r>
              <a:rPr lang="en-US">
                <a:solidFill>
                  <a:srgbClr val="000000"/>
                </a:solidFill>
              </a:rPr>
              <a:t>AWS</a:t>
            </a:r>
            <a:r>
              <a:rPr lang="en-US"/>
              <a:t> </a:t>
            </a:r>
            <a:r>
              <a:rPr lang="en-US">
                <a:solidFill>
                  <a:srgbClr val="000000"/>
                </a:solidFill>
              </a:rPr>
              <a:t>we</a:t>
            </a:r>
            <a:r>
              <a:rPr lang="en-US"/>
              <a:t> can obtain a comparable level of information by comparing and contrasting the services.</a:t>
            </a:r>
          </a:p>
          <a:p>
            <a:endParaRPr lang="en-US"/>
          </a:p>
          <a:p>
            <a:r>
              <a:rPr lang="en-US" b="1"/>
              <a:t>Student Notes </a:t>
            </a:r>
            <a:br>
              <a:rPr lang="en-US"/>
            </a:br>
            <a:endParaRPr lang="en-US"/>
          </a:p>
          <a:p>
            <a:endParaRPr lang="en-US" i="0" baseline="0"/>
          </a:p>
        </p:txBody>
      </p:sp>
      <p:sp>
        <p:nvSpPr>
          <p:cNvPr id="6" name="Footer Placeholder 5">
            <a:extLst>
              <a:ext uri="{FF2B5EF4-FFF2-40B4-BE49-F238E27FC236}">
                <a16:creationId xmlns:a16="http://schemas.microsoft.com/office/drawing/2014/main" id="{E163AEA6-E56A-4AD3-9D05-E432BC33A6F6}"/>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687F1B80-BC35-466D-9B8B-CB77B2D6D6A1}"/>
              </a:ext>
            </a:extLst>
          </p:cNvPr>
          <p:cNvSpPr>
            <a:spLocks noGrp="1"/>
          </p:cNvSpPr>
          <p:nvPr>
            <p:ph type="sldNum" sz="quarter" idx="5"/>
          </p:nvPr>
        </p:nvSpPr>
        <p:spPr/>
        <p:txBody>
          <a:bodyPr/>
          <a:lstStyle/>
          <a:p>
            <a:fld id="{16AA2537-0790-4789-A16C-397C663A3332}" type="slidenum">
              <a:rPr lang="en-US" smtClean="0"/>
              <a:pPr/>
              <a:t>2</a:t>
            </a:fld>
            <a:endParaRPr lang="en-US"/>
          </a:p>
        </p:txBody>
      </p:sp>
    </p:spTree>
    <p:extLst>
      <p:ext uri="{BB962C8B-B14F-4D97-AF65-F5344CB8AC3E}">
        <p14:creationId xmlns:p14="http://schemas.microsoft.com/office/powerpoint/2010/main" val="308639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br>
              <a:rPr lang="en-US"/>
            </a:br>
            <a:endParaRPr lang="en-US"/>
          </a:p>
          <a:p>
            <a:r>
              <a:rPr lang="en-US" b="1"/>
              <a:t>Student Notes</a:t>
            </a:r>
            <a:br>
              <a:rPr lang="en-US"/>
            </a:br>
            <a:r>
              <a:rPr lang="en-US"/>
              <a:t>The Azure hierarchical model consists of Azure Geographies &gt; Regions &gt; Virtual Networks &gt; Subnets &gt; Applications (to include the </a:t>
            </a:r>
            <a:r>
              <a:rPr lang="en-US">
                <a:solidFill>
                  <a:srgbClr val="000000"/>
                </a:solidFill>
              </a:rPr>
              <a:t>virtual machine [VM]</a:t>
            </a:r>
            <a:r>
              <a:rPr lang="en-US"/>
              <a:t>).</a:t>
            </a:r>
          </a:p>
          <a:p>
            <a:endParaRPr lang="en-US"/>
          </a:p>
        </p:txBody>
      </p:sp>
      <p:sp>
        <p:nvSpPr>
          <p:cNvPr id="6" name="Footer Placeholder 5">
            <a:extLst>
              <a:ext uri="{FF2B5EF4-FFF2-40B4-BE49-F238E27FC236}">
                <a16:creationId xmlns:a16="http://schemas.microsoft.com/office/drawing/2014/main" id="{0801889F-EBB4-49DD-8874-B7125659FAD3}"/>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D8189FE4-8427-44A7-A122-3B5E0B671CB6}"/>
              </a:ext>
            </a:extLst>
          </p:cNvPr>
          <p:cNvSpPr>
            <a:spLocks noGrp="1"/>
          </p:cNvSpPr>
          <p:nvPr>
            <p:ph type="sldNum" sz="quarter" idx="5"/>
          </p:nvPr>
        </p:nvSpPr>
        <p:spPr/>
        <p:txBody>
          <a:bodyPr/>
          <a:lstStyle/>
          <a:p>
            <a:fld id="{16AA2537-0790-4789-A16C-397C663A3332}" type="slidenum">
              <a:rPr lang="en-US" smtClean="0"/>
              <a:pPr/>
              <a:t>3</a:t>
            </a:fld>
            <a:endParaRPr lang="en-US"/>
          </a:p>
        </p:txBody>
      </p:sp>
    </p:spTree>
    <p:extLst>
      <p:ext uri="{BB962C8B-B14F-4D97-AF65-F5344CB8AC3E}">
        <p14:creationId xmlns:p14="http://schemas.microsoft.com/office/powerpoint/2010/main" val="3820475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p>
          <a:p>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What are paired regions?</a:t>
            </a:r>
            <a:br>
              <a:rPr lang="en-US" sz="1000" b="0" i="0" u="none" strike="noStrike" kern="1200" dirty="0">
                <a:solidFill>
                  <a:schemeClr val="tx1"/>
                </a:solidFill>
                <a:effectLst/>
                <a:latin typeface="Arial" panose="020B0604020202020204" pitchFamily="34" charset="0"/>
                <a:ea typeface="+mn-ea"/>
                <a:cs typeface="Arial" panose="020B0604020202020204" pitchFamily="34" charset="0"/>
              </a:rPr>
            </a:b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Azure operates in multiple geographies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around</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 the world. An Azure geography is a defined area of the world that contains at least one Azure Region. An Azure region is an area within a geography, containing one or more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datacenters</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a:t>
            </a:r>
            <a:br>
              <a:rPr lang="en-US" sz="1000" b="0" i="0" u="none" strike="noStrike" kern="1200" dirty="0">
                <a:solidFill>
                  <a:schemeClr val="tx1"/>
                </a:solidFill>
                <a:effectLst/>
                <a:latin typeface="Arial" panose="020B0604020202020204" pitchFamily="34" charset="0"/>
                <a:ea typeface="+mn-ea"/>
                <a:cs typeface="Arial" panose="020B0604020202020204" pitchFamily="34" charset="0"/>
              </a:rPr>
            </a:br>
            <a:br>
              <a:rPr lang="en-US" sz="1000" b="0" i="0" u="none" strike="noStrike" kern="1200" dirty="0">
                <a:solidFill>
                  <a:schemeClr val="tx1"/>
                </a:solidFill>
                <a:effectLst/>
                <a:latin typeface="Arial" panose="020B0604020202020204" pitchFamily="34" charset="0"/>
                <a:ea typeface="+mn-ea"/>
                <a:cs typeface="Arial" panose="020B0604020202020204" pitchFamily="34" charset="0"/>
              </a:rPr>
            </a:b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Each Azure region is paired with another region within the same geography (for </a:t>
            </a:r>
            <a:r>
              <a:rPr lang="en-US" sz="1000" b="0" i="0" strike="noStrike" kern="1200" dirty="0">
                <a:solidFill>
                  <a:srgbClr val="000000"/>
                </a:solidFill>
                <a:effectLst/>
                <a:latin typeface="Arial" panose="020B0604020202020204" pitchFamily="34" charset="0"/>
                <a:ea typeface="+mn-ea"/>
                <a:cs typeface="Arial" panose="020B0604020202020204" pitchFamily="34" charset="0"/>
              </a:rPr>
              <a:t>e.g.</a:t>
            </a:r>
            <a:r>
              <a:rPr lang="en-US" sz="1000" b="0" i="0" u="none" strike="noStrike" kern="1200" dirty="0">
                <a:solidFill>
                  <a:schemeClr val="tx1"/>
                </a:solidFill>
                <a:effectLst/>
                <a:latin typeface="Arial" panose="020B0604020202020204" pitchFamily="34" charset="0"/>
                <a:ea typeface="+mn-ea"/>
                <a:cs typeface="Arial" panose="020B0604020202020204" pitchFamily="34" charset="0"/>
              </a:rPr>
              <a:t> EAST US and WEST US), together making a regional pair. The exception is Brazil South, which is paired with a region outside its geography. </a:t>
            </a:r>
          </a:p>
          <a:p>
            <a:r>
              <a:rPr lang="en-US" sz="1000" b="1" i="0" strike="noStrike" kern="1200" dirty="0">
                <a:solidFill>
                  <a:srgbClr val="000000"/>
                </a:solidFill>
                <a:effectLst/>
                <a:latin typeface="Arial" panose="020B0604020202020204" pitchFamily="34" charset="0"/>
                <a:ea typeface="+mn-ea"/>
                <a:cs typeface="Arial" panose="020B0604020202020204" pitchFamily="34" charset="0"/>
              </a:rPr>
              <a:t>Across</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the region pairs Azure </a:t>
            </a:r>
            <a:r>
              <a:rPr lang="en-US" sz="1000" b="1" i="0" strike="noStrike" kern="1200" dirty="0">
                <a:solidFill>
                  <a:srgbClr val="000000"/>
                </a:solidFill>
                <a:effectLst/>
                <a:latin typeface="Arial" panose="020B0604020202020204" pitchFamily="34" charset="0"/>
                <a:ea typeface="+mn-ea"/>
                <a:cs typeface="Arial" panose="020B0604020202020204" pitchFamily="34" charset="0"/>
              </a:rPr>
              <a:t>will serialize</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a:t>
            </a:r>
            <a:r>
              <a:rPr lang="en-US" sz="1000" b="1" i="0" strike="noStrike" kern="1200" dirty="0">
                <a:solidFill>
                  <a:srgbClr val="000000"/>
                </a:solidFill>
                <a:effectLst/>
                <a:latin typeface="Arial" panose="020B0604020202020204" pitchFamily="34" charset="0"/>
                <a:ea typeface="+mn-ea"/>
                <a:cs typeface="Arial" panose="020B0604020202020204" pitchFamily="34" charset="0"/>
              </a:rPr>
              <a:t>platform</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updates (planned maintenance) so that only one paired region </a:t>
            </a:r>
            <a:r>
              <a:rPr lang="en-US" sz="1000" b="1" i="0" strike="noStrike" kern="1200" dirty="0">
                <a:solidFill>
                  <a:srgbClr val="000000"/>
                </a:solidFill>
                <a:effectLst/>
                <a:latin typeface="Arial" panose="020B0604020202020204" pitchFamily="34" charset="0"/>
                <a:ea typeface="+mn-ea"/>
                <a:cs typeface="Arial" panose="020B0604020202020204" pitchFamily="34" charset="0"/>
              </a:rPr>
              <a:t>will be updated</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at a time. In addition, </a:t>
            </a:r>
            <a:r>
              <a:rPr lang="en-US" sz="1000" b="1" i="0" strike="noStrike" kern="1200" dirty="0">
                <a:solidFill>
                  <a:srgbClr val="000000"/>
                </a:solidFill>
                <a:effectLst/>
                <a:latin typeface="Arial" panose="020B0604020202020204" pitchFamily="34" charset="0"/>
                <a:ea typeface="+mn-ea"/>
                <a:cs typeface="Arial" panose="020B0604020202020204" pitchFamily="34" charset="0"/>
              </a:rPr>
              <a:t>in the event of</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an outage affecting multiple regions at least one region in each pair </a:t>
            </a:r>
            <a:r>
              <a:rPr lang="en-US" sz="1000" b="1" i="0" strike="noStrike" kern="1200" dirty="0">
                <a:solidFill>
                  <a:srgbClr val="000000"/>
                </a:solidFill>
                <a:effectLst/>
                <a:latin typeface="Arial" panose="020B0604020202020204" pitchFamily="34" charset="0"/>
                <a:ea typeface="+mn-ea"/>
                <a:cs typeface="Arial" panose="020B0604020202020204" pitchFamily="34" charset="0"/>
              </a:rPr>
              <a:t>will be</a:t>
            </a:r>
            <a:r>
              <a:rPr lang="en-US" sz="1000" b="1" i="0" u="none" strike="noStrike" kern="1200" dirty="0">
                <a:solidFill>
                  <a:schemeClr val="tx1"/>
                </a:solidFill>
                <a:effectLst/>
                <a:latin typeface="Arial" panose="020B0604020202020204" pitchFamily="34" charset="0"/>
                <a:ea typeface="+mn-ea"/>
                <a:cs typeface="Arial" panose="020B0604020202020204" pitchFamily="34" charset="0"/>
              </a:rPr>
              <a:t> prioritized for recovery.</a:t>
            </a:r>
          </a:p>
          <a:p>
            <a:endParaRPr lang="en-US" dirty="0"/>
          </a:p>
          <a:p>
            <a:r>
              <a:rPr lang="en-US" b="1" dirty="0"/>
              <a:t>Student Notes</a:t>
            </a:r>
          </a:p>
          <a:p>
            <a:endParaRPr lang="en-US" dirty="0"/>
          </a:p>
          <a:p>
            <a:r>
              <a:rPr lang="en-US" dirty="0"/>
              <a:t>References:</a:t>
            </a:r>
          </a:p>
          <a:p>
            <a:r>
              <a:rPr lang="en-US" b="0" dirty="0"/>
              <a:t>Business continuity and disaster recovery (BCDR): Azure Paired Regions: </a:t>
            </a:r>
            <a:r>
              <a:rPr lang="en-US" b="0" dirty="0">
                <a:hlinkClick r:id="rId3"/>
              </a:rPr>
              <a:t>https://docs.microsoft.com/en-us/azure/best-practices-availability-paired-regions</a:t>
            </a:r>
            <a:r>
              <a:rPr lang="en-US" b="0" dirty="0"/>
              <a:t> </a:t>
            </a:r>
          </a:p>
          <a:p>
            <a:pPr marL="171450" indent="-171450">
              <a:buFont typeface="Arial" panose="020B0604020202020204" pitchFamily="34" charset="0"/>
              <a:buChar char="•"/>
            </a:pPr>
            <a:endParaRPr lang="en-US" b="0" dirty="0"/>
          </a:p>
          <a:p>
            <a:endParaRPr lang="en-US" b="0" dirty="0"/>
          </a:p>
          <a:p>
            <a:endParaRPr lang="en-US" dirty="0"/>
          </a:p>
        </p:txBody>
      </p:sp>
      <p:sp>
        <p:nvSpPr>
          <p:cNvPr id="6" name="Footer Placeholder 5">
            <a:extLst>
              <a:ext uri="{FF2B5EF4-FFF2-40B4-BE49-F238E27FC236}">
                <a16:creationId xmlns:a16="http://schemas.microsoft.com/office/drawing/2014/main" id="{A70C670C-452A-4BD4-959C-9A29CFC4C220}"/>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71B765E4-B0DA-4521-8D0E-45CBC2B8B419}"/>
              </a:ext>
            </a:extLst>
          </p:cNvPr>
          <p:cNvSpPr>
            <a:spLocks noGrp="1"/>
          </p:cNvSpPr>
          <p:nvPr>
            <p:ph type="sldNum" sz="quarter" idx="5"/>
          </p:nvPr>
        </p:nvSpPr>
        <p:spPr/>
        <p:txBody>
          <a:bodyPr/>
          <a:lstStyle/>
          <a:p>
            <a:fld id="{16AA2537-0790-4789-A16C-397C663A3332}" type="slidenum">
              <a:rPr lang="en-US" smtClean="0"/>
              <a:pPr/>
              <a:t>4</a:t>
            </a:fld>
            <a:endParaRPr lang="en-US"/>
          </a:p>
        </p:txBody>
      </p:sp>
    </p:spTree>
    <p:extLst>
      <p:ext uri="{BB962C8B-B14F-4D97-AF65-F5344CB8AC3E}">
        <p14:creationId xmlns:p14="http://schemas.microsoft.com/office/powerpoint/2010/main" val="41593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https://azure.microsoft.com/en-us/services/virtual-network/</a:t>
            </a:r>
            <a:r>
              <a:rPr lang="en-US" dirty="0"/>
              <a:t> </a:t>
            </a:r>
          </a:p>
          <a:p>
            <a:endParaRPr lang="en-US" dirty="0"/>
          </a:p>
          <a:p>
            <a:r>
              <a:rPr lang="en-US" b="1" dirty="0"/>
              <a:t>Student Notes</a:t>
            </a:r>
          </a:p>
          <a:p>
            <a:r>
              <a:rPr lang="en-US" dirty="0"/>
              <a:t>A </a:t>
            </a:r>
            <a:r>
              <a:rPr lang="en-US" dirty="0" err="1">
                <a:solidFill>
                  <a:srgbClr val="000000"/>
                </a:solidFill>
              </a:rPr>
              <a:t>VNet</a:t>
            </a:r>
            <a:r>
              <a:rPr lang="en-US" dirty="0"/>
              <a:t> is a representation of your own network in the cloud. A </a:t>
            </a:r>
            <a:r>
              <a:rPr lang="en-US" dirty="0" err="1">
                <a:solidFill>
                  <a:srgbClr val="000000"/>
                </a:solidFill>
              </a:rPr>
              <a:t>VNet</a:t>
            </a:r>
            <a:r>
              <a:rPr lang="en-US" dirty="0"/>
              <a:t> is </a:t>
            </a:r>
            <a:r>
              <a:rPr lang="en-US" dirty="0">
                <a:solidFill>
                  <a:srgbClr val="000000"/>
                </a:solidFill>
              </a:rPr>
              <a:t>a</a:t>
            </a:r>
            <a:r>
              <a:rPr lang="en-US" dirty="0"/>
              <a:t> logical </a:t>
            </a:r>
            <a:r>
              <a:rPr lang="en-US" dirty="0">
                <a:solidFill>
                  <a:srgbClr val="000000"/>
                </a:solidFill>
              </a:rPr>
              <a:t>isolation</a:t>
            </a:r>
            <a:r>
              <a:rPr lang="en-US" dirty="0"/>
              <a:t> of the Azure cloud that is dedicated to your subscription. You can also connect </a:t>
            </a:r>
            <a:r>
              <a:rPr lang="en-US" dirty="0" err="1">
                <a:solidFill>
                  <a:srgbClr val="000000"/>
                </a:solidFill>
              </a:rPr>
              <a:t>VNets</a:t>
            </a:r>
            <a:r>
              <a:rPr lang="en-US" dirty="0"/>
              <a:t> to your on-premises network. </a:t>
            </a:r>
          </a:p>
        </p:txBody>
      </p:sp>
      <p:sp>
        <p:nvSpPr>
          <p:cNvPr id="6" name="Footer Placeholder 5">
            <a:extLst>
              <a:ext uri="{FF2B5EF4-FFF2-40B4-BE49-F238E27FC236}">
                <a16:creationId xmlns:a16="http://schemas.microsoft.com/office/drawing/2014/main" id="{C227F3DA-48FE-45CD-A3A5-CD15D4B91CE3}"/>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4CE11ABA-F935-4379-9E46-EEAFC10980AF}"/>
              </a:ext>
            </a:extLst>
          </p:cNvPr>
          <p:cNvSpPr>
            <a:spLocks noGrp="1"/>
          </p:cNvSpPr>
          <p:nvPr>
            <p:ph type="sldNum" sz="quarter" idx="5"/>
          </p:nvPr>
        </p:nvSpPr>
        <p:spPr/>
        <p:txBody>
          <a:bodyPr/>
          <a:lstStyle/>
          <a:p>
            <a:fld id="{16AA2537-0790-4789-A16C-397C663A3332}" type="slidenum">
              <a:rPr lang="en-US" smtClean="0"/>
              <a:pPr/>
              <a:t>5</a:t>
            </a:fld>
            <a:endParaRPr lang="en-US"/>
          </a:p>
        </p:txBody>
      </p:sp>
    </p:spTree>
    <p:extLst>
      <p:ext uri="{BB962C8B-B14F-4D97-AF65-F5344CB8AC3E}">
        <p14:creationId xmlns:p14="http://schemas.microsoft.com/office/powerpoint/2010/main" val="596233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p>
          <a:p>
            <a:r>
              <a:rPr lang="en-US" b="0">
                <a:solidFill>
                  <a:srgbClr val="000000"/>
                </a:solidFill>
              </a:rPr>
              <a:t>Front-End</a:t>
            </a:r>
            <a:r>
              <a:rPr lang="en-US" b="0"/>
              <a:t> is equivalent to Public subnet in </a:t>
            </a:r>
            <a:r>
              <a:rPr lang="en-US" b="0">
                <a:solidFill>
                  <a:srgbClr val="000000"/>
                </a:solidFill>
              </a:rPr>
              <a:t>AWS</a:t>
            </a:r>
            <a:r>
              <a:rPr lang="en-US" b="0"/>
              <a:t> and </a:t>
            </a:r>
            <a:r>
              <a:rPr lang="en-US" b="0">
                <a:solidFill>
                  <a:srgbClr val="000000"/>
                </a:solidFill>
              </a:rPr>
              <a:t>Back-End</a:t>
            </a:r>
            <a:r>
              <a:rPr lang="en-US" b="0"/>
              <a:t> is equivalent to Private Subnet in </a:t>
            </a:r>
            <a:r>
              <a:rPr lang="en-US" b="0">
                <a:solidFill>
                  <a:srgbClr val="000000"/>
                </a:solidFill>
              </a:rPr>
              <a:t>AWS</a:t>
            </a:r>
            <a:r>
              <a:rPr lang="en-US" b="0"/>
              <a:t>.</a:t>
            </a:r>
          </a:p>
          <a:p>
            <a:r>
              <a:rPr lang="en-US" b="0"/>
              <a:t>Azure uses this terminology.</a:t>
            </a:r>
          </a:p>
          <a:p>
            <a:endParaRPr lang="en-US" b="0"/>
          </a:p>
          <a:p>
            <a:r>
              <a:rPr lang="en-US" b="1"/>
              <a:t>Student Notes: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Subnets </a:t>
            </a:r>
            <a:r>
              <a:rPr lang="en-US">
                <a:solidFill>
                  <a:srgbClr val="000000"/>
                </a:solidFill>
              </a:rPr>
              <a:t>enable </a:t>
            </a:r>
            <a:r>
              <a:rPr lang="en-US"/>
              <a:t>partitioning the </a:t>
            </a:r>
            <a:r>
              <a:rPr lang="en-US">
                <a:solidFill>
                  <a:srgbClr val="000000"/>
                </a:solidFill>
              </a:rPr>
              <a:t>VNet</a:t>
            </a:r>
            <a:r>
              <a:rPr lang="en-US"/>
              <a:t> into segments for easier management. </a:t>
            </a:r>
            <a:r>
              <a:rPr lang="en-US">
                <a:solidFill>
                  <a:srgbClr val="000000"/>
                </a:solidFill>
              </a:rPr>
              <a:t>In this example,</a:t>
            </a:r>
            <a:r>
              <a:rPr lang="en-US"/>
              <a:t> the </a:t>
            </a:r>
            <a:r>
              <a:rPr lang="en-US">
                <a:solidFill>
                  <a:srgbClr val="000000"/>
                </a:solidFill>
              </a:rPr>
              <a:t>VNet</a:t>
            </a:r>
            <a:r>
              <a:rPr lang="en-US"/>
              <a:t> includes a public and private subnet. Public facing services like web servers can be grouped into the public subnet. Their </a:t>
            </a:r>
            <a:r>
              <a:rPr lang="en-US">
                <a:solidFill>
                  <a:srgbClr val="000000"/>
                </a:solidFill>
              </a:rPr>
              <a:t>back-end</a:t>
            </a:r>
            <a:r>
              <a:rPr lang="en-US"/>
              <a:t> databases can be secured in the private subnet.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r>
              <a:rPr lang="en-US"/>
              <a:t>The network security group (NSG) is the main tool that is used to enforce and control network traffic rules by source and destination IP address, port, and protocol. Customers control access by </a:t>
            </a:r>
            <a:r>
              <a:rPr lang="en-US">
                <a:solidFill>
                  <a:srgbClr val="000000"/>
                </a:solidFill>
              </a:rPr>
              <a:t>allowing</a:t>
            </a:r>
            <a:r>
              <a:rPr lang="en-US"/>
              <a:t> or denying communication between the workloads within a virtual network from systems in other connected networks. </a:t>
            </a:r>
          </a:p>
          <a:p>
            <a:endParaRPr lang="en-US"/>
          </a:p>
          <a:p>
            <a:r>
              <a:rPr lang="en-US">
                <a:hlinkClick r:id="rId3"/>
              </a:rPr>
              <a:t>https://blogs.msdn.microsoft.com/igorpag/2016/05/14/azure-network-security-groups-nsg-best-practices-and-lessons-learned/</a:t>
            </a:r>
            <a:r>
              <a:rPr lang="en-US"/>
              <a:t> </a:t>
            </a:r>
          </a:p>
          <a:p>
            <a:endParaRPr lang="en-US"/>
          </a:p>
        </p:txBody>
      </p:sp>
      <p:sp>
        <p:nvSpPr>
          <p:cNvPr id="6" name="Footer Placeholder 5">
            <a:extLst>
              <a:ext uri="{FF2B5EF4-FFF2-40B4-BE49-F238E27FC236}">
                <a16:creationId xmlns:a16="http://schemas.microsoft.com/office/drawing/2014/main" id="{7D346F96-A3F6-4877-B368-AC998BA9ED7F}"/>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2DDCF31C-9A85-45BF-9687-548F50526346}"/>
              </a:ext>
            </a:extLst>
          </p:cNvPr>
          <p:cNvSpPr>
            <a:spLocks noGrp="1"/>
          </p:cNvSpPr>
          <p:nvPr>
            <p:ph type="sldNum" sz="quarter" idx="5"/>
          </p:nvPr>
        </p:nvSpPr>
        <p:spPr/>
        <p:txBody>
          <a:bodyPr/>
          <a:lstStyle/>
          <a:p>
            <a:fld id="{16AA2537-0790-4789-A16C-397C663A3332}" type="slidenum">
              <a:rPr lang="en-US" smtClean="0"/>
              <a:pPr/>
              <a:t>6</a:t>
            </a:fld>
            <a:endParaRPr lang="en-US"/>
          </a:p>
        </p:txBody>
      </p:sp>
    </p:spTree>
    <p:extLst>
      <p:ext uri="{BB962C8B-B14F-4D97-AF65-F5344CB8AC3E}">
        <p14:creationId xmlns:p14="http://schemas.microsoft.com/office/powerpoint/2010/main" val="1925002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Instructor Notes</a:t>
            </a:r>
            <a:br>
              <a:rPr lang="en-US"/>
            </a:br>
            <a:r>
              <a:rPr lang="en-US"/>
              <a:t>Be sure to emphasize NSGs can be applied to subnets or individual network interfaces (</a:t>
            </a:r>
            <a:r>
              <a:rPr lang="en-US">
                <a:solidFill>
                  <a:srgbClr val="000000"/>
                </a:solidFill>
              </a:rPr>
              <a:t>NIC</a:t>
            </a:r>
            <a:r>
              <a:rPr lang="en-US"/>
              <a:t>). </a:t>
            </a:r>
          </a:p>
          <a:p>
            <a:endParaRPr lang="en-US" b="1"/>
          </a:p>
          <a:p>
            <a:r>
              <a:rPr lang="en-US" b="1"/>
              <a:t>Student Notes:</a:t>
            </a:r>
          </a:p>
          <a:p>
            <a:r>
              <a:rPr lang="en-US"/>
              <a:t>In this example, the </a:t>
            </a:r>
            <a:r>
              <a:rPr lang="en-US">
                <a:solidFill>
                  <a:srgbClr val="000000"/>
                </a:solidFill>
              </a:rPr>
              <a:t>VNet</a:t>
            </a:r>
            <a:r>
              <a:rPr lang="en-US"/>
              <a:t> is segmented into two subnets. </a:t>
            </a:r>
            <a:r>
              <a:rPr lang="en-US">
                <a:solidFill>
                  <a:srgbClr val="000000"/>
                </a:solidFill>
              </a:rPr>
              <a:t>A public</a:t>
            </a:r>
            <a:r>
              <a:rPr lang="en-US"/>
              <a:t> internet facing subnet, </a:t>
            </a:r>
            <a:r>
              <a:rPr lang="en-US">
                <a:solidFill>
                  <a:srgbClr val="000000"/>
                </a:solidFill>
              </a:rPr>
              <a:t>Front-End</a:t>
            </a:r>
            <a:r>
              <a:rPr lang="en-US"/>
              <a:t> Subnet, contains web server </a:t>
            </a:r>
            <a:r>
              <a:rPr lang="en-US">
                <a:solidFill>
                  <a:srgbClr val="000000"/>
                </a:solidFill>
              </a:rPr>
              <a:t>virtual machines</a:t>
            </a:r>
            <a:r>
              <a:rPr lang="en-US"/>
              <a:t>. A private subnet, </a:t>
            </a:r>
            <a:r>
              <a:rPr lang="en-US">
                <a:solidFill>
                  <a:srgbClr val="000000"/>
                </a:solidFill>
              </a:rPr>
              <a:t>Back-End</a:t>
            </a:r>
            <a:r>
              <a:rPr lang="en-US"/>
              <a:t> Subnet, contains database server </a:t>
            </a:r>
            <a:r>
              <a:rPr lang="en-US">
                <a:solidFill>
                  <a:srgbClr val="000000"/>
                </a:solidFill>
              </a:rPr>
              <a:t>virtual machines</a:t>
            </a:r>
            <a:r>
              <a:rPr lang="en-US"/>
              <a:t>. All traffic is </a:t>
            </a:r>
            <a:r>
              <a:rPr lang="en-US">
                <a:solidFill>
                  <a:srgbClr val="000000"/>
                </a:solidFill>
              </a:rPr>
              <a:t>allowed</a:t>
            </a:r>
            <a:r>
              <a:rPr lang="en-US"/>
              <a:t> from the </a:t>
            </a:r>
            <a:r>
              <a:rPr lang="en-US">
                <a:solidFill>
                  <a:srgbClr val="000000"/>
                </a:solidFill>
              </a:rPr>
              <a:t>VNet</a:t>
            </a:r>
            <a:r>
              <a:rPr lang="en-US"/>
              <a:t> to the internet and within the </a:t>
            </a:r>
            <a:r>
              <a:rPr lang="en-US">
                <a:solidFill>
                  <a:srgbClr val="000000"/>
                </a:solidFill>
              </a:rPr>
              <a:t>VNet</a:t>
            </a:r>
            <a:r>
              <a:rPr lang="en-US"/>
              <a:t> by default. No traffic is </a:t>
            </a:r>
            <a:r>
              <a:rPr lang="en-US">
                <a:solidFill>
                  <a:srgbClr val="000000"/>
                </a:solidFill>
              </a:rPr>
              <a:t>allowed</a:t>
            </a:r>
            <a:r>
              <a:rPr lang="en-US"/>
              <a:t> from the internet directly to the subnets. NSGs contain a list of security rules that </a:t>
            </a:r>
            <a:r>
              <a:rPr lang="en-US">
                <a:solidFill>
                  <a:srgbClr val="000000"/>
                </a:solidFill>
              </a:rPr>
              <a:t>allow</a:t>
            </a:r>
            <a:r>
              <a:rPr lang="en-US"/>
              <a:t> or deny network traffic to resources that are connected to </a:t>
            </a:r>
            <a:r>
              <a:rPr lang="en-US">
                <a:solidFill>
                  <a:srgbClr val="000000"/>
                </a:solidFill>
              </a:rPr>
              <a:t>VNets</a:t>
            </a:r>
            <a:r>
              <a:rPr lang="en-US"/>
              <a:t>. NSGs and </a:t>
            </a:r>
            <a:r>
              <a:rPr lang="en-US">
                <a:solidFill>
                  <a:srgbClr val="000000"/>
                </a:solidFill>
              </a:rPr>
              <a:t>VNet</a:t>
            </a:r>
            <a:r>
              <a:rPr lang="en-US"/>
              <a:t> default routes or user-defined routes (UDRs) </a:t>
            </a:r>
            <a:r>
              <a:rPr lang="en-US">
                <a:solidFill>
                  <a:srgbClr val="000000"/>
                </a:solidFill>
              </a:rPr>
              <a:t>allow</a:t>
            </a:r>
            <a:r>
              <a:rPr lang="en-US"/>
              <a:t> internet traffic to the web servers in only the Front-End Subnet. NSGs can be applied to subnets or individual network interfaces. </a:t>
            </a:r>
          </a:p>
          <a:p>
            <a:endParaRPr lang="en-US"/>
          </a:p>
        </p:txBody>
      </p:sp>
      <p:sp>
        <p:nvSpPr>
          <p:cNvPr id="6" name="Footer Placeholder 5">
            <a:extLst>
              <a:ext uri="{FF2B5EF4-FFF2-40B4-BE49-F238E27FC236}">
                <a16:creationId xmlns:a16="http://schemas.microsoft.com/office/drawing/2014/main" id="{8AB01275-5546-48DF-87AF-32DD9F4118EF}"/>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9A4F3E9D-C7D6-41C0-A792-59A78E5E5584}"/>
              </a:ext>
            </a:extLst>
          </p:cNvPr>
          <p:cNvSpPr>
            <a:spLocks noGrp="1"/>
          </p:cNvSpPr>
          <p:nvPr>
            <p:ph type="sldNum" sz="quarter" idx="5"/>
          </p:nvPr>
        </p:nvSpPr>
        <p:spPr/>
        <p:txBody>
          <a:bodyPr/>
          <a:lstStyle/>
          <a:p>
            <a:fld id="{16AA2537-0790-4789-A16C-397C663A3332}" type="slidenum">
              <a:rPr lang="en-US" smtClean="0"/>
              <a:pPr/>
              <a:t>7</a:t>
            </a:fld>
            <a:endParaRPr lang="en-US"/>
          </a:p>
        </p:txBody>
      </p:sp>
    </p:spTree>
    <p:extLst>
      <p:ext uri="{BB962C8B-B14F-4D97-AF65-F5344CB8AC3E}">
        <p14:creationId xmlns:p14="http://schemas.microsoft.com/office/powerpoint/2010/main" val="2803971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Key here is to </a:t>
            </a:r>
            <a:r>
              <a:rPr lang="en-US" dirty="0">
                <a:solidFill>
                  <a:srgbClr val="000000"/>
                </a:solidFill>
              </a:rPr>
              <a:t>re-iterate</a:t>
            </a:r>
            <a:r>
              <a:rPr lang="en-US" dirty="0"/>
              <a:t> that the </a:t>
            </a:r>
            <a:r>
              <a:rPr lang="en-US" dirty="0">
                <a:solidFill>
                  <a:srgbClr val="000000"/>
                </a:solidFill>
              </a:rPr>
              <a:t>lab</a:t>
            </a:r>
            <a:r>
              <a:rPr lang="en-US" dirty="0"/>
              <a:t> environment uses site to site VPN but that in a true </a:t>
            </a:r>
            <a:r>
              <a:rPr lang="en-US" dirty="0">
                <a:solidFill>
                  <a:srgbClr val="000000"/>
                </a:solidFill>
              </a:rPr>
              <a:t>NPS</a:t>
            </a:r>
            <a:r>
              <a:rPr lang="en-US" dirty="0"/>
              <a:t> deployment you must use Express Routes.</a:t>
            </a:r>
          </a:p>
          <a:p>
            <a:endParaRPr lang="en-US" dirty="0"/>
          </a:p>
          <a:p>
            <a:r>
              <a:rPr lang="en-US" sz="1000" b="0" i="0" kern="1200" dirty="0">
                <a:solidFill>
                  <a:schemeClr val="tx1"/>
                </a:solidFill>
                <a:effectLst/>
                <a:latin typeface="Arial" panose="020B0604020202020204" pitchFamily="34" charset="0"/>
                <a:ea typeface="+mn-ea"/>
                <a:cs typeface="Arial" panose="020B0604020202020204" pitchFamily="34" charset="0"/>
              </a:rPr>
              <a:t>Microsoft Azure </a:t>
            </a:r>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lets</a:t>
            </a:r>
            <a:r>
              <a:rPr lang="en-US" sz="1000" b="0" i="0" kern="1200" dirty="0">
                <a:solidFill>
                  <a:schemeClr val="tx1"/>
                </a:solidFill>
                <a:effectLst/>
                <a:latin typeface="Arial" panose="020B0604020202020204" pitchFamily="34" charset="0"/>
                <a:ea typeface="+mn-ea"/>
                <a:cs typeface="Arial" panose="020B0604020202020204" pitchFamily="34" charset="0"/>
              </a:rPr>
              <a:t> you extend your on-premises networks into the Microsoft cloud over a dedicated private connection facilitated by a connectivity provider. Connectivity can be from an any-to-any (IP VPN) network, a point-to-point Ethernet network, or a virtual cross-connection through a connectivity provider at a </a:t>
            </a:r>
            <a:r>
              <a:rPr lang="en-US" sz="1000" b="0" i="0" kern="1200" dirty="0">
                <a:solidFill>
                  <a:srgbClr val="000000"/>
                </a:solidFill>
                <a:effectLst/>
                <a:latin typeface="Arial" panose="020B0604020202020204" pitchFamily="34" charset="0"/>
                <a:ea typeface="+mn-ea"/>
                <a:cs typeface="Arial" panose="020B0604020202020204" pitchFamily="34" charset="0"/>
              </a:rPr>
              <a:t>co-location</a:t>
            </a:r>
            <a:r>
              <a:rPr lang="en-US" sz="1000" b="0" i="0" kern="1200" dirty="0">
                <a:solidFill>
                  <a:schemeClr val="tx1"/>
                </a:solidFill>
                <a:effectLst/>
                <a:latin typeface="Arial" panose="020B0604020202020204" pitchFamily="34" charset="0"/>
                <a:ea typeface="+mn-ea"/>
                <a:cs typeface="Arial" panose="020B0604020202020204" pitchFamily="34" charset="0"/>
              </a:rPr>
              <a:t> facility like Equinix.</a:t>
            </a:r>
          </a:p>
          <a:p>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connections do not go over the public Internet. </a:t>
            </a:r>
            <a:r>
              <a:rPr lang="en-US" sz="1000" b="0" i="0" kern="1200" dirty="0">
                <a:solidFill>
                  <a:srgbClr val="000000"/>
                </a:solidFill>
                <a:effectLst/>
                <a:latin typeface="Arial" panose="020B0604020202020204" pitchFamily="34" charset="0"/>
                <a:ea typeface="+mn-ea"/>
                <a:cs typeface="Arial" panose="020B0604020202020204" pitchFamily="34" charset="0"/>
              </a:rPr>
              <a:t>This</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allows</a:t>
            </a:r>
            <a:r>
              <a:rPr lang="en-US" sz="1000" b="0" i="0" kern="1200" dirty="0">
                <a:solidFill>
                  <a:schemeClr val="tx1"/>
                </a:solidFill>
                <a:effectLst/>
                <a:latin typeface="Arial" panose="020B0604020202020204" pitchFamily="34" charset="0"/>
                <a:ea typeface="+mn-ea"/>
                <a:cs typeface="Arial" panose="020B0604020202020204" pitchFamily="34" charset="0"/>
              </a:rPr>
              <a:t> </a:t>
            </a:r>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connections to offer more reliability, faster speeds, lower latencies, and higher security than typical connections over the Internet.</a:t>
            </a:r>
          </a:p>
          <a:p>
            <a:r>
              <a:rPr lang="en-US" sz="1000" b="0" i="0" kern="1200" dirty="0">
                <a:solidFill>
                  <a:schemeClr val="tx1"/>
                </a:solidFill>
                <a:effectLst/>
                <a:latin typeface="Arial" panose="020B0604020202020204" pitchFamily="34" charset="0"/>
                <a:ea typeface="+mn-ea"/>
                <a:cs typeface="Arial" panose="020B0604020202020204" pitchFamily="34" charset="0"/>
              </a:rPr>
              <a:t>An </a:t>
            </a:r>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connection does not use a VPN gateway, although it does use a virtual network gateway as part of its required configuration. In an </a:t>
            </a:r>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connection, the virtual network gateway is configured with the gateway type '</a:t>
            </a:r>
            <a:r>
              <a:rPr lang="en-US" sz="1000" b="0" i="0" kern="1200" dirty="0">
                <a:solidFill>
                  <a:srgbClr val="000000"/>
                </a:solidFill>
                <a:effectLst/>
                <a:latin typeface="Arial" panose="020B0604020202020204" pitchFamily="34" charset="0"/>
                <a:ea typeface="+mn-ea"/>
                <a:cs typeface="Arial" panose="020B0604020202020204" pitchFamily="34" charset="0"/>
              </a:rPr>
              <a:t>ExpressRoute</a:t>
            </a:r>
            <a:r>
              <a:rPr lang="en-US" sz="1000" b="0" i="0" kern="1200" dirty="0">
                <a:solidFill>
                  <a:schemeClr val="tx1"/>
                </a:solidFill>
                <a:effectLst/>
                <a:latin typeface="Arial" panose="020B0604020202020204" pitchFamily="34" charset="0"/>
                <a:ea typeface="+mn-ea"/>
                <a:cs typeface="Arial" panose="020B0604020202020204" pitchFamily="34" charset="0"/>
              </a:rPr>
              <a:t>', rather than '</a:t>
            </a:r>
            <a:r>
              <a:rPr lang="en-US" sz="1000" b="0" i="0" kern="1200" dirty="0" err="1">
                <a:solidFill>
                  <a:srgbClr val="000000"/>
                </a:solidFill>
                <a:effectLst/>
                <a:latin typeface="Arial" panose="020B0604020202020204" pitchFamily="34" charset="0"/>
                <a:ea typeface="+mn-ea"/>
                <a:cs typeface="Arial" panose="020B0604020202020204" pitchFamily="34" charset="0"/>
              </a:rPr>
              <a:t>Vpn</a:t>
            </a:r>
            <a:r>
              <a:rPr lang="en-US" sz="1000" b="0" i="0" kern="1200" dirty="0">
                <a:solidFill>
                  <a:schemeClr val="tx1"/>
                </a:solidFill>
                <a:effectLst/>
                <a:latin typeface="Arial" panose="020B0604020202020204" pitchFamily="34" charset="0"/>
                <a:ea typeface="+mn-ea"/>
                <a:cs typeface="Arial" panose="020B0604020202020204" pitchFamily="34" charset="0"/>
              </a:rPr>
              <a:t>'.</a:t>
            </a:r>
          </a:p>
          <a:p>
            <a:endParaRPr lang="en-US" dirty="0"/>
          </a:p>
          <a:p>
            <a:r>
              <a:rPr lang="en-US" b="1" dirty="0"/>
              <a:t>Student Notes</a:t>
            </a:r>
          </a:p>
          <a:p>
            <a:endParaRPr lang="en-US" dirty="0"/>
          </a:p>
        </p:txBody>
      </p:sp>
      <p:sp>
        <p:nvSpPr>
          <p:cNvPr id="6" name="Footer Placeholder 5">
            <a:extLst>
              <a:ext uri="{FF2B5EF4-FFF2-40B4-BE49-F238E27FC236}">
                <a16:creationId xmlns:a16="http://schemas.microsoft.com/office/drawing/2014/main" id="{E184FE52-E8D9-42F7-9F6F-5D5BB049033C}"/>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5DA792AD-1834-4527-B685-3BEB7FD9C745}"/>
              </a:ext>
            </a:extLst>
          </p:cNvPr>
          <p:cNvSpPr>
            <a:spLocks noGrp="1"/>
          </p:cNvSpPr>
          <p:nvPr>
            <p:ph type="sldNum" sz="quarter" idx="5"/>
          </p:nvPr>
        </p:nvSpPr>
        <p:spPr/>
        <p:txBody>
          <a:bodyPr/>
          <a:lstStyle/>
          <a:p>
            <a:fld id="{16AA2537-0790-4789-A16C-397C663A3332}" type="slidenum">
              <a:rPr lang="en-US" smtClean="0"/>
              <a:pPr/>
              <a:t>8</a:t>
            </a:fld>
            <a:endParaRPr lang="en-US"/>
          </a:p>
        </p:txBody>
      </p:sp>
    </p:spTree>
    <p:extLst>
      <p:ext uri="{BB962C8B-B14F-4D97-AF65-F5344CB8AC3E}">
        <p14:creationId xmlns:p14="http://schemas.microsoft.com/office/powerpoint/2010/main" val="1718764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Instructor Notes</a:t>
            </a:r>
            <a:endParaRPr lang="en-US" dirty="0"/>
          </a:p>
          <a:p>
            <a:r>
              <a:rPr lang="en-US" dirty="0"/>
              <a:t>The Blob </a:t>
            </a:r>
            <a:r>
              <a:rPr lang="en-US" dirty="0">
                <a:solidFill>
                  <a:srgbClr val="000000"/>
                </a:solidFill>
              </a:rPr>
              <a:t>storage for the VMs used in class are</a:t>
            </a:r>
            <a:r>
              <a:rPr lang="en-US" dirty="0"/>
              <a:t> </a:t>
            </a:r>
            <a:r>
              <a:rPr lang="en-US" dirty="0">
                <a:solidFill>
                  <a:srgbClr val="000000"/>
                </a:solidFill>
              </a:rPr>
              <a:t>VHD</a:t>
            </a:r>
            <a:r>
              <a:rPr lang="en-US" dirty="0"/>
              <a:t> objects. It is also the type of storage used for </a:t>
            </a:r>
            <a:r>
              <a:rPr lang="en-US" dirty="0">
                <a:solidFill>
                  <a:srgbClr val="000000"/>
                </a:solidFill>
              </a:rPr>
              <a:t>AltaVault</a:t>
            </a:r>
            <a:r>
              <a:rPr lang="en-US" dirty="0"/>
              <a:t> </a:t>
            </a:r>
            <a:r>
              <a:rPr lang="en-US" dirty="0">
                <a:solidFill>
                  <a:srgbClr val="000000"/>
                </a:solidFill>
              </a:rPr>
              <a:t>backend</a:t>
            </a:r>
            <a:r>
              <a:rPr lang="en-US" dirty="0"/>
              <a:t>.</a:t>
            </a:r>
          </a:p>
          <a:p>
            <a:endParaRPr lang="en-US" dirty="0"/>
          </a:p>
          <a:p>
            <a:r>
              <a:rPr lang="en-US" b="1" dirty="0"/>
              <a:t>Student Notes</a:t>
            </a:r>
            <a:endParaRPr lang="en-US" dirty="0"/>
          </a:p>
          <a:p>
            <a:r>
              <a:rPr lang="en-US" b="1" dirty="0"/>
              <a:t>General-Purpose Storage Accounts</a:t>
            </a:r>
          </a:p>
          <a:p>
            <a:r>
              <a:rPr lang="en-US" dirty="0"/>
              <a:t>A general-purpose storage account gives you access to Azure storage services (such as tables, queues, files, </a:t>
            </a:r>
            <a:r>
              <a:rPr lang="en-US" dirty="0">
                <a:solidFill>
                  <a:srgbClr val="000000"/>
                </a:solidFill>
              </a:rPr>
              <a:t>blobs, and</a:t>
            </a:r>
            <a:r>
              <a:rPr lang="en-US" dirty="0"/>
              <a:t> Azure </a:t>
            </a:r>
            <a:r>
              <a:rPr lang="en-US" dirty="0">
                <a:solidFill>
                  <a:srgbClr val="000000"/>
                </a:solidFill>
              </a:rPr>
              <a:t>Virtual Machine Disks)</a:t>
            </a:r>
            <a:r>
              <a:rPr lang="en-US" dirty="0"/>
              <a:t> under a single account. This type of storage account has two </a:t>
            </a:r>
            <a:r>
              <a:rPr lang="en-US" dirty="0">
                <a:solidFill>
                  <a:srgbClr val="000000"/>
                </a:solidFill>
              </a:rPr>
              <a:t>performance tiers</a:t>
            </a:r>
            <a:r>
              <a:rPr lang="en-US" dirty="0"/>
              <a:t>: </a:t>
            </a:r>
          </a:p>
          <a:p>
            <a:pPr marL="171450" indent="-171450">
              <a:buFont typeface="Wingdings" panose="05000000000000000000" pitchFamily="2" charset="2"/>
              <a:buChar char="§"/>
            </a:pPr>
            <a:r>
              <a:rPr lang="en-US" dirty="0"/>
              <a:t>A standard storage </a:t>
            </a:r>
            <a:r>
              <a:rPr lang="en-US" dirty="0">
                <a:solidFill>
                  <a:srgbClr val="000000"/>
                </a:solidFill>
              </a:rPr>
              <a:t>performance tier</a:t>
            </a:r>
            <a:r>
              <a:rPr lang="en-US" dirty="0"/>
              <a:t> which </a:t>
            </a:r>
            <a:r>
              <a:rPr lang="en-US" dirty="0">
                <a:solidFill>
                  <a:srgbClr val="000000"/>
                </a:solidFill>
              </a:rPr>
              <a:t>enables</a:t>
            </a:r>
            <a:r>
              <a:rPr lang="en-US" dirty="0"/>
              <a:t> you to store tables, queues, files, </a:t>
            </a:r>
            <a:r>
              <a:rPr lang="en-US" dirty="0">
                <a:solidFill>
                  <a:srgbClr val="000000"/>
                </a:solidFill>
              </a:rPr>
              <a:t>blobs, and</a:t>
            </a:r>
            <a:r>
              <a:rPr lang="en-US" dirty="0"/>
              <a:t> Azure </a:t>
            </a:r>
            <a:r>
              <a:rPr lang="en-US" dirty="0">
                <a:solidFill>
                  <a:srgbClr val="000000"/>
                </a:solidFill>
              </a:rPr>
              <a:t>Virtual Machine Disks</a:t>
            </a:r>
            <a:endParaRPr lang="en-US" dirty="0"/>
          </a:p>
          <a:p>
            <a:pPr marL="171450" indent="-171450">
              <a:buFont typeface="Wingdings" panose="05000000000000000000" pitchFamily="2" charset="2"/>
              <a:buChar char="§"/>
            </a:pPr>
            <a:r>
              <a:rPr lang="en-US" dirty="0"/>
              <a:t>A premium storage </a:t>
            </a:r>
            <a:r>
              <a:rPr lang="en-US" dirty="0">
                <a:solidFill>
                  <a:srgbClr val="000000"/>
                </a:solidFill>
              </a:rPr>
              <a:t>performance tier</a:t>
            </a:r>
            <a:r>
              <a:rPr lang="en-US" dirty="0"/>
              <a:t> which currently supports only Azure </a:t>
            </a:r>
            <a:r>
              <a:rPr lang="en-US" dirty="0">
                <a:solidFill>
                  <a:srgbClr val="000000"/>
                </a:solidFill>
              </a:rPr>
              <a:t>Virtual Machine Disks</a:t>
            </a:r>
            <a:endParaRPr lang="en-US" dirty="0"/>
          </a:p>
          <a:p>
            <a:endParaRPr lang="en-US" dirty="0"/>
          </a:p>
        </p:txBody>
      </p:sp>
      <p:sp>
        <p:nvSpPr>
          <p:cNvPr id="6" name="Footer Placeholder 5">
            <a:extLst>
              <a:ext uri="{FF2B5EF4-FFF2-40B4-BE49-F238E27FC236}">
                <a16:creationId xmlns:a16="http://schemas.microsoft.com/office/drawing/2014/main" id="{607A2F61-732A-4CDC-83FF-966A1916423C}"/>
              </a:ext>
            </a:extLst>
          </p:cNvPr>
          <p:cNvSpPr>
            <a:spLocks noGrp="1"/>
          </p:cNvSpPr>
          <p:nvPr>
            <p:ph type="ftr" sz="quarter" idx="4"/>
          </p:nvPr>
        </p:nvSpPr>
        <p:spPr/>
        <p:txBody>
          <a:bodyPr/>
          <a:lstStyle/>
          <a:p>
            <a:r>
              <a:rPr lang="en-US"/>
              <a:t>© 2019 NetApp, Inc. All rights reserved.</a:t>
            </a:r>
          </a:p>
        </p:txBody>
      </p:sp>
      <p:sp>
        <p:nvSpPr>
          <p:cNvPr id="7" name="Slide Number Placeholder 6">
            <a:extLst>
              <a:ext uri="{FF2B5EF4-FFF2-40B4-BE49-F238E27FC236}">
                <a16:creationId xmlns:a16="http://schemas.microsoft.com/office/drawing/2014/main" id="{E7309972-4B85-430B-8CB6-96170451557D}"/>
              </a:ext>
            </a:extLst>
          </p:cNvPr>
          <p:cNvSpPr>
            <a:spLocks noGrp="1"/>
          </p:cNvSpPr>
          <p:nvPr>
            <p:ph type="sldNum" sz="quarter" idx="5"/>
          </p:nvPr>
        </p:nvSpPr>
        <p:spPr/>
        <p:txBody>
          <a:bodyPr/>
          <a:lstStyle/>
          <a:p>
            <a:fld id="{16AA2537-0790-4789-A16C-397C663A3332}" type="slidenum">
              <a:rPr lang="en-US" smtClean="0"/>
              <a:pPr/>
              <a:t>9</a:t>
            </a:fld>
            <a:endParaRPr lang="en-US"/>
          </a:p>
        </p:txBody>
      </p:sp>
    </p:spTree>
    <p:extLst>
      <p:ext uri="{BB962C8B-B14F-4D97-AF65-F5344CB8AC3E}">
        <p14:creationId xmlns:p14="http://schemas.microsoft.com/office/powerpoint/2010/main" val="3279133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p:cSld name="Title/Thank you">
    <p:spTree>
      <p:nvGrpSpPr>
        <p:cNvPr id="1" name=""/>
        <p:cNvGrpSpPr/>
        <p:nvPr/>
      </p:nvGrpSpPr>
      <p:grpSpPr>
        <a:xfrm>
          <a:off x="0" y="0"/>
          <a:ext cx="0" cy="0"/>
          <a:chOff x="0" y="0"/>
          <a:chExt cx="0" cy="0"/>
        </a:xfrm>
      </p:grpSpPr>
      <p:sp>
        <p:nvSpPr>
          <p:cNvPr id="5" name="Rectangle 4"/>
          <p:cNvSpPr/>
          <p:nvPr/>
        </p:nvSpPr>
        <p:spPr bwMode="gray">
          <a:xfrm>
            <a:off x="0" y="0"/>
            <a:ext cx="9756775" cy="5491163"/>
          </a:xfrm>
          <a:prstGeom prst="rect">
            <a:avLst/>
          </a:prstGeom>
          <a:solidFill>
            <a:schemeClr val="accent1">
              <a:lumMod val="75000"/>
            </a:schemeClr>
          </a:solidFill>
          <a:ln>
            <a:noFill/>
          </a:ln>
          <a:extLst/>
        </p:spPr>
        <p:txBody>
          <a:bodyPr lIns="73244" tIns="36623" rIns="73244" bIns="36623"/>
          <a:lstStyle/>
          <a:p>
            <a:pPr>
              <a:defRPr/>
            </a:pPr>
            <a:endParaRPr lang="en-US" sz="1600" kern="0">
              <a:solidFill>
                <a:srgbClr val="000000"/>
              </a:solidFill>
              <a:cs typeface="Arial" charset="0"/>
            </a:endParaRPr>
          </a:p>
        </p:txBody>
      </p:sp>
      <p:sp>
        <p:nvSpPr>
          <p:cNvPr id="4" name="Rectangle 3"/>
          <p:cNvSpPr/>
          <p:nvPr userDrawn="1"/>
        </p:nvSpPr>
        <p:spPr>
          <a:xfrm>
            <a:off x="5600119" y="0"/>
            <a:ext cx="4156656"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pic>
        <p:nvPicPr>
          <p:cNvPr id="6" name="Picture 5" descr="photo-sq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850694" y="0"/>
            <a:ext cx="17494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098094"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2098094" y="1976724"/>
            <a:ext cx="7445956" cy="1176020"/>
          </a:xfrm>
          <a:prstGeom prst="rect">
            <a:avLst/>
          </a:prstGeom>
        </p:spPr>
        <p:txBody>
          <a:bodyPr>
            <a:noAutofit/>
          </a:bodyPr>
          <a:lstStyle>
            <a:lvl1pPr algn="l">
              <a:lnSpc>
                <a:spcPct val="90000"/>
              </a:lnSpc>
              <a:defRPr sz="2800" b="0">
                <a:solidFill>
                  <a:schemeClr val="bg1"/>
                </a:solidFill>
              </a:defRPr>
            </a:lvl1pPr>
          </a:lstStyle>
          <a:p>
            <a:r>
              <a:rPr lang="en-US"/>
              <a:t>Click to edit Master title style</a:t>
            </a:r>
          </a:p>
        </p:txBody>
      </p:sp>
      <p:sp>
        <p:nvSpPr>
          <p:cNvPr id="25" name="Text Placeholder 24"/>
          <p:cNvSpPr>
            <a:spLocks noGrp="1"/>
          </p:cNvSpPr>
          <p:nvPr>
            <p:ph type="body" sz="quarter" idx="10"/>
          </p:nvPr>
        </p:nvSpPr>
        <p:spPr bwMode="gray">
          <a:xfrm>
            <a:off x="2098094" y="3303937"/>
            <a:ext cx="7445956" cy="1712563"/>
          </a:xfrm>
          <a:prstGeom prst="rect">
            <a:avLst/>
          </a:prstGeom>
        </p:spPr>
        <p:txBody>
          <a:bodyPr>
            <a:noAutofit/>
          </a:bodyPr>
          <a:lstStyle>
            <a:lvl1pPr marL="0" indent="0">
              <a:lnSpc>
                <a:spcPct val="100000"/>
              </a:lnSpc>
              <a:spcBef>
                <a:spcPts val="0"/>
              </a:spcBef>
              <a:spcAft>
                <a:spcPts val="0"/>
              </a:spcAft>
              <a:buFont typeface="Wingdings" charset="2"/>
              <a:buNone/>
              <a:defRPr sz="1800" b="0">
                <a:solidFill>
                  <a:schemeClr val="bg1"/>
                </a:solidFill>
              </a:defRPr>
            </a:lvl1pPr>
            <a:lvl2pPr marL="0" indent="0">
              <a:lnSpc>
                <a:spcPct val="100000"/>
              </a:lnSpc>
              <a:buFont typeface="Wingdings" charset="2"/>
              <a:buNone/>
              <a:defRPr sz="1400" b="0">
                <a:solidFill>
                  <a:schemeClr val="bg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p:txBody>
      </p:sp>
      <p:sp>
        <p:nvSpPr>
          <p:cNvPr id="9" name="Footer Placeholder 4"/>
          <p:cNvSpPr>
            <a:spLocks noGrp="1"/>
          </p:cNvSpPr>
          <p:nvPr>
            <p:ph type="ftr" sz="quarter" idx="11"/>
          </p:nvPr>
        </p:nvSpPr>
        <p:spPr>
          <a:xfrm>
            <a:off x="2098094" y="5165725"/>
            <a:ext cx="5014912" cy="200025"/>
          </a:xfrm>
        </p:spPr>
        <p:txBody>
          <a:bodyPr/>
          <a:lstStyle>
            <a:lvl1pPr>
              <a:defRPr lang="en-US" sz="800">
                <a:solidFill>
                  <a:schemeClr val="bg1">
                    <a:lumMod val="75000"/>
                  </a:schemeClr>
                </a:solidFill>
                <a:cs typeface="Arial" charset="0"/>
              </a:defRPr>
            </a:lvl1pPr>
          </a:lstStyle>
          <a:p>
            <a:pPr>
              <a:defRPr/>
            </a:pPr>
            <a:r>
              <a:rPr lang="en-US"/>
              <a:t>© 2019 NetApp, Inc. All rights reserved. </a:t>
            </a:r>
            <a:endParaRPr/>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bg1"/>
                </a:solidFill>
              </a:defRPr>
            </a:lvl1pPr>
          </a:lstStyle>
          <a:p>
            <a:fld id="{92978B7E-5EBE-134C-B481-E4E8CA36F800}" type="slidenum">
              <a:rPr lang="en-US" smtClean="0"/>
              <a:pPr/>
              <a:t>‹#›</a:t>
            </a:fld>
            <a:endParaRPr lang="en-US"/>
          </a:p>
        </p:txBody>
      </p:sp>
      <p:pic>
        <p:nvPicPr>
          <p:cNvPr id="3" name="Picture 2" descr="large-netapp-logo-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0"/>
            <a:ext cx="2098094" cy="1752600"/>
          </a:xfrm>
          <a:prstGeom prst="rect">
            <a:avLst/>
          </a:prstGeom>
        </p:spPr>
      </p:pic>
      <p:pic>
        <p:nvPicPr>
          <p:cNvPr id="13" name="Picture 12" descr="na_logo_hrz_1c-rev_cmyk.eps"/>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38139" y="5165725"/>
            <a:ext cx="1185784" cy="210806"/>
          </a:xfrm>
          <a:prstGeom prst="rect">
            <a:avLst/>
          </a:prstGeom>
        </p:spPr>
      </p:pic>
    </p:spTree>
    <p:extLst>
      <p:ext uri="{BB962C8B-B14F-4D97-AF65-F5344CB8AC3E}">
        <p14:creationId xmlns:p14="http://schemas.microsoft.com/office/powerpoint/2010/main" val="2982873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reak/Intermission">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3_001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3479800" cy="1752600"/>
          </a:xfrm>
          <a:prstGeom prst="rect">
            <a:avLst/>
          </a:prstGeom>
        </p:spPr>
      </p:pic>
      <p:pic>
        <p:nvPicPr>
          <p:cNvPr id="13" name="Picture 12" descr="20150209_00207.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466433" y="0"/>
            <a:ext cx="1760351" cy="1752600"/>
          </a:xfrm>
          <a:prstGeom prst="rect">
            <a:avLst/>
          </a:prstGeom>
        </p:spPr>
      </p:pic>
      <p:sp>
        <p:nvSpPr>
          <p:cNvPr id="1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327508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cussion/Closing Thoughts">
    <p:spTree>
      <p:nvGrpSpPr>
        <p:cNvPr id="1" name=""/>
        <p:cNvGrpSpPr/>
        <p:nvPr/>
      </p:nvGrpSpPr>
      <p:grpSpPr>
        <a:xfrm>
          <a:off x="0" y="0"/>
          <a:ext cx="0" cy="0"/>
          <a:chOff x="0" y="0"/>
          <a:chExt cx="0" cy="0"/>
        </a:xfrm>
      </p:grpSpPr>
      <p:sp>
        <p:nvSpPr>
          <p:cNvPr id="5" name="Rectangle 4"/>
          <p:cNvSpPr/>
          <p:nvPr userDrawn="1"/>
        </p:nvSpPr>
        <p:spPr>
          <a:xfrm>
            <a:off x="0" y="0"/>
            <a:ext cx="9756775" cy="1751372"/>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3" name="Picture 12" descr="20150211_03555.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1173" cy="1751372"/>
          </a:xfrm>
          <a:prstGeom prst="rect">
            <a:avLst/>
          </a:prstGeom>
        </p:spPr>
      </p:pic>
      <p:pic>
        <p:nvPicPr>
          <p:cNvPr id="14" name="Picture 13" descr="20150212_00550.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0" y="0"/>
            <a:ext cx="1751173" cy="1751372"/>
          </a:xfrm>
          <a:prstGeom prst="rect">
            <a:avLst/>
          </a:prstGeom>
        </p:spPr>
      </p:pic>
      <p:pic>
        <p:nvPicPr>
          <p:cNvPr id="15" name="Picture 14" descr="20150209_00811.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90703" y="1228"/>
            <a:ext cx="1751174" cy="1751372"/>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996855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 &amp; A/Appendix">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7"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8"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9"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shutterstock_169493465_lg.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756411" cy="1756411"/>
          </a:xfrm>
          <a:prstGeom prst="rect">
            <a:avLst/>
          </a:prstGeom>
        </p:spPr>
      </p:pic>
      <p:pic>
        <p:nvPicPr>
          <p:cNvPr id="13" name="Picture 12" descr="20150211_02369.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739531" y="0"/>
            <a:ext cx="1740270" cy="1752600"/>
          </a:xfrm>
          <a:prstGeom prst="rect">
            <a:avLst/>
          </a:prstGeom>
        </p:spPr>
      </p:pic>
      <p:pic>
        <p:nvPicPr>
          <p:cNvPr id="14" name="Picture 13" descr="20150213_01533.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79801" y="0"/>
            <a:ext cx="1746983" cy="1752600"/>
          </a:xfrm>
          <a:prstGeom prst="rect">
            <a:avLst/>
          </a:prstGeom>
        </p:spPr>
      </p:pic>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2966297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urse Survey">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6"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7"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8"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1" name="Picture 10" descr="20150209_0081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52898" y="0"/>
            <a:ext cx="1751174" cy="1751372"/>
          </a:xfrm>
          <a:prstGeom prst="rect">
            <a:avLst/>
          </a:prstGeom>
        </p:spPr>
      </p:pic>
      <p:pic>
        <p:nvPicPr>
          <p:cNvPr id="12" name="Picture 11" descr="20150213_0117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3504072" y="-1228"/>
            <a:ext cx="1751174" cy="1752600"/>
          </a:xfrm>
          <a:prstGeom prst="rect">
            <a:avLst/>
          </a:prstGeom>
        </p:spPr>
      </p:pic>
      <p:pic>
        <p:nvPicPr>
          <p:cNvPr id="13" name="Picture 12" descr="20150209_00685.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450" y="0"/>
            <a:ext cx="1751174" cy="1752601"/>
          </a:xfrm>
          <a:prstGeom prst="rect">
            <a:avLst/>
          </a:prstGeom>
        </p:spPr>
      </p:pic>
      <p:sp>
        <p:nvSpPr>
          <p:cNvPr id="9"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28866379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and Content">
    <p:spTree>
      <p:nvGrpSpPr>
        <p:cNvPr id="1" name=""/>
        <p:cNvGrpSpPr/>
        <p:nvPr/>
      </p:nvGrpSpPr>
      <p:grpSpPr>
        <a:xfrm>
          <a:off x="0" y="0"/>
          <a:ext cx="0" cy="0"/>
          <a:chOff x="0" y="0"/>
          <a:chExt cx="0" cy="0"/>
        </a:xfrm>
      </p:grpSpPr>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11"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Content Placeholder 3"/>
          <p:cNvSpPr>
            <a:spLocks noGrp="1"/>
          </p:cNvSpPr>
          <p:nvPr>
            <p:ph sz="quarter" idx="14"/>
          </p:nvPr>
        </p:nvSpPr>
        <p:spPr>
          <a:xfrm>
            <a:off x="210494" y="1288916"/>
            <a:ext cx="9329399" cy="3867284"/>
          </a:xfrm>
        </p:spPr>
        <p:txBody>
          <a:bodyPr>
            <a:noAutofit/>
          </a:bodyPr>
          <a:lstStyle>
            <a:lvl1pPr>
              <a:lnSpc>
                <a:spcPct val="100000"/>
              </a:lnSpc>
              <a:spcBef>
                <a:spcPts val="1000"/>
              </a:spcBef>
              <a:spcAft>
                <a:spcPts val="200"/>
              </a:spcAft>
              <a:defRPr sz="2000"/>
            </a:lvl1pPr>
            <a:lvl2pPr marL="365760" indent="-182880">
              <a:lnSpc>
                <a:spcPct val="100000"/>
              </a:lnSpc>
              <a:spcBef>
                <a:spcPts val="0"/>
              </a:spcBef>
              <a:spcAft>
                <a:spcPts val="200"/>
              </a:spcAft>
              <a:defRPr sz="16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70682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wo Content">
    <p:spTree>
      <p:nvGrpSpPr>
        <p:cNvPr id="1" name=""/>
        <p:cNvGrpSpPr/>
        <p:nvPr/>
      </p:nvGrpSpPr>
      <p:grpSpPr>
        <a:xfrm>
          <a:off x="0" y="0"/>
          <a:ext cx="0" cy="0"/>
          <a:chOff x="0" y="0"/>
          <a:chExt cx="0" cy="0"/>
        </a:xfrm>
      </p:grpSpPr>
      <p:sp>
        <p:nvSpPr>
          <p:cNvPr id="7" name="Rectangle 6"/>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35" name="Content Placeholder 39"/>
          <p:cNvSpPr>
            <a:spLocks noGrp="1"/>
          </p:cNvSpPr>
          <p:nvPr>
            <p:ph sz="quarter" idx="15"/>
          </p:nvPr>
        </p:nvSpPr>
        <p:spPr bwMode="gray">
          <a:xfrm>
            <a:off x="210494" y="1286918"/>
            <a:ext cx="4458291"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 name="Content Placeholder 3"/>
          <p:cNvSpPr>
            <a:spLocks noGrp="1"/>
          </p:cNvSpPr>
          <p:nvPr>
            <p:ph sz="quarter" idx="14"/>
          </p:nvPr>
        </p:nvSpPr>
        <p:spPr>
          <a:xfrm>
            <a:off x="4995435" y="1287021"/>
            <a:ext cx="4459025" cy="3583940"/>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1"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9"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0"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697053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hree Content">
    <p:spTree>
      <p:nvGrpSpPr>
        <p:cNvPr id="1" name=""/>
        <p:cNvGrpSpPr/>
        <p:nvPr/>
      </p:nvGrpSpPr>
      <p:grpSpPr>
        <a:xfrm>
          <a:off x="0" y="0"/>
          <a:ext cx="0" cy="0"/>
          <a:chOff x="0" y="0"/>
          <a:chExt cx="0" cy="0"/>
        </a:xfrm>
      </p:grpSpPr>
      <p:sp>
        <p:nvSpPr>
          <p:cNvPr id="8" name="Rectangle 7"/>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35" name="Content Placeholder 39"/>
          <p:cNvSpPr>
            <a:spLocks noGrp="1"/>
          </p:cNvSpPr>
          <p:nvPr>
            <p:ph sz="quarter" idx="15"/>
          </p:nvPr>
        </p:nvSpPr>
        <p:spPr bwMode="gray">
          <a:xfrm>
            <a:off x="210492"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9"/>
          <p:cNvSpPr>
            <a:spLocks noGrp="1"/>
          </p:cNvSpPr>
          <p:nvPr>
            <p:ph sz="quarter" idx="17"/>
          </p:nvPr>
        </p:nvSpPr>
        <p:spPr bwMode="gray">
          <a:xfrm>
            <a:off x="327258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ntent Placeholder 39"/>
          <p:cNvSpPr>
            <a:spLocks noGrp="1"/>
          </p:cNvSpPr>
          <p:nvPr>
            <p:ph sz="quarter" idx="18"/>
          </p:nvPr>
        </p:nvSpPr>
        <p:spPr bwMode="gray">
          <a:xfrm>
            <a:off x="6334671" y="1295677"/>
            <a:ext cx="3024600" cy="3584044"/>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2"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481260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Content Quad">
    <p:spTree>
      <p:nvGrpSpPr>
        <p:cNvPr id="1" name=""/>
        <p:cNvGrpSpPr/>
        <p:nvPr/>
      </p:nvGrpSpPr>
      <p:grpSpPr>
        <a:xfrm>
          <a:off x="0" y="0"/>
          <a:ext cx="0" cy="0"/>
          <a:chOff x="0" y="0"/>
          <a:chExt cx="0" cy="0"/>
        </a:xfrm>
      </p:grpSpPr>
      <p:sp>
        <p:nvSpPr>
          <p:cNvPr id="9" name="Rectangle 8"/>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79" name="Content Placeholder 39"/>
          <p:cNvSpPr>
            <a:spLocks noGrp="1"/>
          </p:cNvSpPr>
          <p:nvPr>
            <p:ph sz="quarter" idx="15"/>
          </p:nvPr>
        </p:nvSpPr>
        <p:spPr bwMode="gray">
          <a:xfrm>
            <a:off x="210494" y="1295679"/>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0" name="Content Placeholder 3"/>
          <p:cNvSpPr>
            <a:spLocks noGrp="1"/>
          </p:cNvSpPr>
          <p:nvPr>
            <p:ph sz="quarter" idx="14"/>
          </p:nvPr>
        </p:nvSpPr>
        <p:spPr>
          <a:xfrm>
            <a:off x="4995438" y="1295781"/>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 name="Content Placeholder 39"/>
          <p:cNvSpPr>
            <a:spLocks noGrp="1"/>
          </p:cNvSpPr>
          <p:nvPr>
            <p:ph sz="quarter" idx="20"/>
          </p:nvPr>
        </p:nvSpPr>
        <p:spPr bwMode="gray">
          <a:xfrm>
            <a:off x="210494" y="3270632"/>
            <a:ext cx="4458291" cy="1673412"/>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Content Placeholder 3"/>
          <p:cNvSpPr>
            <a:spLocks noGrp="1"/>
          </p:cNvSpPr>
          <p:nvPr>
            <p:ph sz="quarter" idx="21"/>
          </p:nvPr>
        </p:nvSpPr>
        <p:spPr>
          <a:xfrm>
            <a:off x="4995438" y="3270735"/>
            <a:ext cx="4459022" cy="1673363"/>
          </a:xfrm>
          <a:prstGeom prst="rect">
            <a:avLst/>
          </a:prstGeom>
        </p:spPr>
        <p:txBody>
          <a:bodyPr>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13"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2"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1"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5"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24278371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6" name="Title 1"/>
          <p:cNvSpPr>
            <a:spLocks noGrp="1"/>
          </p:cNvSpPr>
          <p:nvPr>
            <p:ph type="title"/>
          </p:nvPr>
        </p:nvSpPr>
        <p:spPr>
          <a:xfrm>
            <a:off x="214649" y="319853"/>
            <a:ext cx="9332791" cy="723836"/>
          </a:xfrm>
        </p:spPr>
        <p:txBody>
          <a:bodyPr>
            <a:noAutofit/>
          </a:bodyPr>
          <a:lstStyle/>
          <a:p>
            <a:r>
              <a:rPr lang="en-US"/>
              <a:t>Click to edit Master title style</a:t>
            </a:r>
          </a:p>
        </p:txBody>
      </p:sp>
      <p:sp>
        <p:nvSpPr>
          <p:cNvPr id="9" name="Text Placeholder 2"/>
          <p:cNvSpPr>
            <a:spLocks noGrp="1"/>
          </p:cNvSpPr>
          <p:nvPr>
            <p:ph type="body" idx="10"/>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chemeClr val="accent1"/>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7"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0"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11"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1693333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US"/>
              <a:t>© 2019 NetApp, Inc. All rights reserved. </a:t>
            </a:r>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a:p>
        </p:txBody>
      </p:sp>
      <p:sp>
        <p:nvSpPr>
          <p:cNvPr id="5" name="Rectangle 4"/>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6" name="Title 1"/>
          <p:cNvSpPr>
            <a:spLocks noGrp="1"/>
          </p:cNvSpPr>
          <p:nvPr>
            <p:ph type="title"/>
          </p:nvPr>
        </p:nvSpPr>
        <p:spPr>
          <a:xfrm>
            <a:off x="214650" y="319853"/>
            <a:ext cx="7998240" cy="723836"/>
          </a:xfrm>
        </p:spPr>
        <p:txBody>
          <a:bodyPr>
            <a:noAutofit/>
          </a:bodyPr>
          <a:lstStyle/>
          <a:p>
            <a:r>
              <a:rPr lang="en-US"/>
              <a:t>Click to edit Master title style</a:t>
            </a:r>
          </a:p>
        </p:txBody>
      </p:sp>
      <p:sp>
        <p:nvSpPr>
          <p:cNvPr id="7" name="Content Placeholder 3"/>
          <p:cNvSpPr>
            <a:spLocks noGrp="1"/>
          </p:cNvSpPr>
          <p:nvPr>
            <p:ph sz="quarter" idx="14"/>
          </p:nvPr>
        </p:nvSpPr>
        <p:spPr>
          <a:xfrm>
            <a:off x="210494" y="1288916"/>
            <a:ext cx="9329399" cy="3867284"/>
          </a:xfrm>
        </p:spPr>
        <p:txBody>
          <a:bodyPr>
            <a:noAutofit/>
          </a:bodyPr>
          <a:lstStyle>
            <a:lvl1pPr marL="338138" indent="-338138">
              <a:lnSpc>
                <a:spcPct val="100000"/>
              </a:lnSpc>
              <a:spcBef>
                <a:spcPts val="1000"/>
              </a:spcBef>
              <a:spcAft>
                <a:spcPts val="200"/>
              </a:spcAft>
              <a:buFont typeface="+mj-lt"/>
              <a:buAutoNum type="arabicPeriod"/>
              <a:defRPr sz="2000"/>
            </a:lvl1pPr>
            <a:lvl2pPr marL="681037" indent="-342900">
              <a:lnSpc>
                <a:spcPct val="100000"/>
              </a:lnSpc>
              <a:spcBef>
                <a:spcPts val="1000"/>
              </a:spcBef>
              <a:spcAft>
                <a:spcPts val="200"/>
              </a:spcAft>
              <a:buFont typeface="+mj-lt"/>
              <a:buAutoNum type="alphaLcPeriod"/>
              <a:defRPr sz="1800"/>
            </a:lvl2pPr>
            <a:lvl3pPr marL="548640" indent="-182880">
              <a:lnSpc>
                <a:spcPct val="100000"/>
              </a:lnSpc>
              <a:spcBef>
                <a:spcPts val="0"/>
              </a:spcBef>
              <a:spcAft>
                <a:spcPts val="200"/>
              </a:spcAft>
              <a:defRPr sz="1400"/>
            </a:lvl3pPr>
            <a:lvl4pPr marL="731520" indent="-182880">
              <a:lnSpc>
                <a:spcPct val="100000"/>
              </a:lnSpc>
              <a:spcBef>
                <a:spcPts val="0"/>
              </a:spcBef>
              <a:spcAft>
                <a:spcPts val="200"/>
              </a:spcAft>
              <a:defRPr sz="1400"/>
            </a:lvl4pPr>
            <a:lvl5pPr marL="914400" indent="-182880">
              <a:lnSpc>
                <a:spcPct val="100000"/>
              </a:lnSpc>
              <a:spcBef>
                <a:spcPts val="0"/>
              </a:spcBef>
              <a:spcAft>
                <a:spcPts val="200"/>
              </a:spcAft>
              <a:defRPr sz="1400"/>
            </a:lvl5pPr>
          </a:lstStyle>
          <a:p>
            <a:pPr lvl="0"/>
            <a:r>
              <a:rPr lang="en-US"/>
              <a:t>Click to edit Master text styles</a:t>
            </a:r>
          </a:p>
          <a:p>
            <a:pPr lvl="1"/>
            <a:r>
              <a:rPr lang="en-US"/>
              <a:t>Second level</a:t>
            </a:r>
          </a:p>
        </p:txBody>
      </p:sp>
      <p:sp>
        <p:nvSpPr>
          <p:cNvPr id="9" name="Slide Number Placeholder 1"/>
          <p:cNvSpPr txBox="1">
            <a:spLocks/>
          </p:cNvSpPr>
          <p:nvPr userDrawn="1"/>
        </p:nvSpPr>
        <p:spPr>
          <a:xfrm>
            <a:off x="8889543" y="5218128"/>
            <a:ext cx="671050" cy="17101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78B7E-5EBE-134C-B481-E4E8CA36F800}" type="slidenum">
              <a:rPr lang="en-US" smtClean="0"/>
              <a:pPr/>
              <a:t>‹#›</a:t>
            </a:fld>
            <a:endParaRPr lang="en-US"/>
          </a:p>
        </p:txBody>
      </p:sp>
      <p:sp>
        <p:nvSpPr>
          <p:cNvPr id="11" name="Footer Placeholder 4"/>
          <p:cNvSpPr txBox="1">
            <a:spLocks/>
          </p:cNvSpPr>
          <p:nvPr userDrawn="1"/>
        </p:nvSpPr>
        <p:spPr>
          <a:xfrm>
            <a:off x="211138" y="5202487"/>
            <a:ext cx="3037220" cy="200025"/>
          </a:xfrm>
          <a:prstGeom prst="rect">
            <a:avLst/>
          </a:prstGeom>
        </p:spPr>
        <p:txBody>
          <a:bodyPr vert="horz" wrap="square" lIns="73244" tIns="36623" rIns="73244" bIns="36623" rtlCol="0" anchor="b">
            <a:noAutofit/>
          </a:bodyPr>
          <a:lstStyle>
            <a:defPPr>
              <a:defRPr lang="en-US"/>
            </a:defPPr>
            <a:lvl1pPr marL="0" algn="l" defTabSz="914400" rtl="0" eaLnBrk="1" latinLnBrk="0" hangingPunct="1">
              <a:defRPr lang="en-US" sz="800" kern="1200">
                <a:solidFill>
                  <a:schemeClr val="bg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 2016 NetApp, Inc. All rights reserved. </a:t>
            </a:r>
          </a:p>
        </p:txBody>
      </p:sp>
      <p:grpSp>
        <p:nvGrpSpPr>
          <p:cNvPr id="12" name="Group 11"/>
          <p:cNvGrpSpPr/>
          <p:nvPr userDrawn="1"/>
        </p:nvGrpSpPr>
        <p:grpSpPr>
          <a:xfrm>
            <a:off x="8310249" y="377396"/>
            <a:ext cx="1041399" cy="1041399"/>
            <a:chOff x="8310249" y="377396"/>
            <a:chExt cx="1041399" cy="1041399"/>
          </a:xfrm>
        </p:grpSpPr>
        <p:sp>
          <p:nvSpPr>
            <p:cNvPr id="13" name="Oval 12"/>
            <p:cNvSpPr/>
            <p:nvPr/>
          </p:nvSpPr>
          <p:spPr>
            <a:xfrm>
              <a:off x="8310249" y="377396"/>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4" name="Picture 13"/>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75644" y="448278"/>
              <a:ext cx="914400" cy="914400"/>
            </a:xfrm>
            <a:prstGeom prst="rect">
              <a:avLst/>
            </a:prstGeom>
          </p:spPr>
        </p:pic>
      </p:grpSp>
    </p:spTree>
    <p:extLst>
      <p:ext uri="{BB962C8B-B14F-4D97-AF65-F5344CB8AC3E}">
        <p14:creationId xmlns:p14="http://schemas.microsoft.com/office/powerpoint/2010/main" val="286336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Welcome">
    <p:spTree>
      <p:nvGrpSpPr>
        <p:cNvPr id="1" name=""/>
        <p:cNvGrpSpPr/>
        <p:nvPr/>
      </p:nvGrpSpPr>
      <p:grpSpPr>
        <a:xfrm>
          <a:off x="0" y="0"/>
          <a:ext cx="0" cy="0"/>
          <a:chOff x="0" y="0"/>
          <a:chExt cx="0" cy="0"/>
        </a:xfrm>
      </p:grpSpPr>
      <p:sp>
        <p:nvSpPr>
          <p:cNvPr id="3" name="Rectangle 2"/>
          <p:cNvSpPr/>
          <p:nvPr userDrawn="1"/>
        </p:nvSpPr>
        <p:spPr>
          <a:xfrm rot="5400000">
            <a:off x="-1866901" y="1858963"/>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pic>
        <p:nvPicPr>
          <p:cNvPr id="4" name="Picture 3" descr="photo-sq3.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37465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shutterstock_247522573.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p:cNvSpPr>
          <p:nvPr userDrawn="1"/>
        </p:nvSpPr>
        <p:spPr bwMode="gray">
          <a:xfrm>
            <a:off x="48127" y="2822575"/>
            <a:ext cx="1625600"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400" spc="10"/>
              <a:t>Welcome</a:t>
            </a:r>
          </a:p>
        </p:txBody>
      </p:sp>
      <p:sp>
        <p:nvSpPr>
          <p:cNvPr id="8"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0" name="Footer Placeholder 4"/>
          <p:cNvSpPr>
            <a:spLocks noGrp="1"/>
          </p:cNvSpPr>
          <p:nvPr>
            <p:ph type="ftr" sz="quarter" idx="3"/>
          </p:nvPr>
        </p:nvSpPr>
        <p:spPr>
          <a:xfrm>
            <a:off x="20907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9"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35616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ction: Interactivity Slide">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a:p>
        </p:txBody>
      </p:sp>
      <p:sp>
        <p:nvSpPr>
          <p:cNvPr id="6"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3" name="Group 12"/>
          <p:cNvGrpSpPr/>
          <p:nvPr userDrawn="1"/>
        </p:nvGrpSpPr>
        <p:grpSpPr>
          <a:xfrm>
            <a:off x="8255000" y="-38100"/>
            <a:ext cx="1381793" cy="1381799"/>
            <a:chOff x="6673595" y="1805937"/>
            <a:chExt cx="1280158" cy="1280163"/>
          </a:xfrm>
        </p:grpSpPr>
        <p:sp>
          <p:nvSpPr>
            <p:cNvPr id="12" name="Oval 11"/>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1" name="image101.png" descr="Exclamation-Circle-Solid_256.png"/>
            <p:cNvPicPr/>
            <p:nvPr userDrawn="1"/>
          </p:nvPicPr>
          <p:blipFill>
            <a:blip r:embed="rId2"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4"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70121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tion: Poll Question">
    <p:spTree>
      <p:nvGrpSpPr>
        <p:cNvPr id="1" name=""/>
        <p:cNvGrpSpPr/>
        <p:nvPr/>
      </p:nvGrpSpPr>
      <p:grpSpPr>
        <a:xfrm>
          <a:off x="0" y="0"/>
          <a:ext cx="0" cy="0"/>
          <a:chOff x="0" y="0"/>
          <a:chExt cx="0" cy="0"/>
        </a:xfrm>
      </p:grpSpPr>
      <p:sp>
        <p:nvSpPr>
          <p:cNvPr id="14"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p>
        </p:txBody>
      </p:sp>
      <p:sp>
        <p:nvSpPr>
          <p:cNvPr id="1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a:p>
        </p:txBody>
      </p:sp>
      <p:sp>
        <p:nvSpPr>
          <p:cNvPr id="16" name="Rectangle 15"/>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a:solidFill>
                <a:schemeClr val="bg1"/>
              </a:solidFill>
            </a:endParaRPr>
          </a:p>
        </p:txBody>
      </p:sp>
      <p:sp>
        <p:nvSpPr>
          <p:cNvPr id="17"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18"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sp>
        <p:nvSpPr>
          <p:cNvPr id="19" name="Oval 18"/>
          <p:cNvSpPr/>
          <p:nvPr userDrawn="1"/>
        </p:nvSpPr>
        <p:spPr>
          <a:xfrm>
            <a:off x="8432800" y="132318"/>
            <a:ext cx="1041399" cy="1041399"/>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20" name="Picture 1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498195" y="203200"/>
            <a:ext cx="914400" cy="914400"/>
          </a:xfrm>
          <a:prstGeom prst="rect">
            <a:avLst/>
          </a:prstGeom>
        </p:spPr>
      </p:pic>
      <p:sp>
        <p:nvSpPr>
          <p:cNvPr id="21" name="Content Placeholder 3"/>
          <p:cNvSpPr>
            <a:spLocks noGrp="1"/>
          </p:cNvSpPr>
          <p:nvPr>
            <p:ph sz="quarter" idx="14"/>
          </p:nvPr>
        </p:nvSpPr>
        <p:spPr>
          <a:xfrm>
            <a:off x="210494" y="1524000"/>
            <a:ext cx="9329399" cy="3632200"/>
          </a:xfrm>
        </p:spPr>
        <p:txBody>
          <a:bodyPr>
            <a:noAutofit/>
          </a:bodyPr>
          <a:lstStyle>
            <a:lvl1pPr marL="292100" indent="-292100">
              <a:lnSpc>
                <a:spcPct val="100000"/>
              </a:lnSpc>
              <a:spcBef>
                <a:spcPts val="1000"/>
              </a:spcBef>
              <a:spcAft>
                <a:spcPts val="200"/>
              </a:spcAft>
              <a:buClrTx/>
              <a:buFont typeface="+mj-lt"/>
              <a:buAutoNum type="arabicPeriod"/>
              <a:defRPr sz="2000"/>
            </a:lvl1pPr>
            <a:lvl2pPr marL="800100" indent="-228600">
              <a:lnSpc>
                <a:spcPct val="100000"/>
              </a:lnSpc>
              <a:spcBef>
                <a:spcPts val="1000"/>
              </a:spcBef>
              <a:spcAft>
                <a:spcPts val="200"/>
              </a:spcAft>
              <a:buClr>
                <a:schemeClr val="tx1">
                  <a:lumMod val="50000"/>
                  <a:lumOff val="50000"/>
                </a:schemeClr>
              </a:buClr>
              <a:buFont typeface="+mj-lt"/>
              <a:buAutoNum type="alphaLcPeriod"/>
              <a:defRPr sz="18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05022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TION: Course Survey">
    <p:spTree>
      <p:nvGrpSpPr>
        <p:cNvPr id="1" name=""/>
        <p:cNvGrpSpPr/>
        <p:nvPr/>
      </p:nvGrpSpPr>
      <p:grpSpPr>
        <a:xfrm>
          <a:off x="0" y="0"/>
          <a:ext cx="0" cy="0"/>
          <a:chOff x="0" y="0"/>
          <a:chExt cx="0" cy="0"/>
        </a:xfrm>
      </p:grpSpPr>
      <p:sp>
        <p:nvSpPr>
          <p:cNvPr id="5" name="Rectangle 4"/>
          <p:cNvSpPr/>
          <p:nvPr userDrawn="1"/>
        </p:nvSpPr>
        <p:spPr>
          <a:xfrm>
            <a:off x="0" y="0"/>
            <a:ext cx="9756775" cy="1308100"/>
          </a:xfrm>
          <a:prstGeom prst="rect">
            <a:avLst/>
          </a:prstGeom>
          <a:pattFill prst="wdUpDiag">
            <a:fgClr>
              <a:schemeClr val="accent2"/>
            </a:fgClr>
            <a:bgClr>
              <a:srgbClr val="19C3FF"/>
            </a:bgClr>
          </a:pattFill>
          <a:ln w="12700">
            <a:noFill/>
          </a:ln>
        </p:spPr>
        <p:style>
          <a:lnRef idx="2">
            <a:schemeClr val="accent1">
              <a:shade val="50000"/>
            </a:schemeClr>
          </a:lnRef>
          <a:fillRef idx="1">
            <a:schemeClr val="accent1"/>
          </a:fillRef>
          <a:effectRef idx="0">
            <a:schemeClr val="accent1"/>
          </a:effectRef>
          <a:fontRef idx="minor">
            <a:schemeClr val="lt1"/>
          </a:fontRef>
        </p:style>
        <p:txBody>
          <a:bodyPr lIns="118872" tIns="118872" rIns="118872" bIns="118872" rtlCol="0" anchor="ctr"/>
          <a:lstStyle/>
          <a:p>
            <a:pPr lvl="0" algn="ctr" defTabSz="457200">
              <a:lnSpc>
                <a:spcPct val="85000"/>
              </a:lnSpc>
            </a:pPr>
            <a:endParaRPr lang="en-US">
              <a:solidFill>
                <a:schemeClr val="bg1"/>
              </a:solidFill>
            </a:endParaRPr>
          </a:p>
        </p:txBody>
      </p:sp>
      <p:sp>
        <p:nvSpPr>
          <p:cNvPr id="6" name="Title 1"/>
          <p:cNvSpPr>
            <a:spLocks noGrp="1"/>
          </p:cNvSpPr>
          <p:nvPr>
            <p:ph type="title"/>
          </p:nvPr>
        </p:nvSpPr>
        <p:spPr>
          <a:xfrm>
            <a:off x="214313" y="319088"/>
            <a:ext cx="9332912" cy="723900"/>
          </a:xfrm>
        </p:spPr>
        <p:txBody>
          <a:bodyPr/>
          <a:lstStyle>
            <a:lvl1pPr>
              <a:defRPr>
                <a:solidFill>
                  <a:schemeClr val="bg1"/>
                </a:solidFill>
              </a:defRPr>
            </a:lvl1pPr>
          </a:lstStyle>
          <a:p>
            <a:r>
              <a:rPr lang="en-US"/>
              <a:t>Click to edit Master title style</a:t>
            </a:r>
          </a:p>
        </p:txBody>
      </p:sp>
      <p:sp>
        <p:nvSpPr>
          <p:cNvPr id="7" name="Footer Placeholder 2"/>
          <p:cNvSpPr>
            <a:spLocks noGrp="1"/>
          </p:cNvSpPr>
          <p:nvPr>
            <p:ph type="ftr" sz="quarter" idx="10"/>
          </p:nvPr>
        </p:nvSpPr>
        <p:spPr>
          <a:xfrm>
            <a:off x="211138" y="5202487"/>
            <a:ext cx="5014912" cy="200025"/>
          </a:xfrm>
        </p:spPr>
        <p:txBody>
          <a:bodyPr/>
          <a:lstStyle/>
          <a:p>
            <a:pPr>
              <a:defRPr/>
            </a:pPr>
            <a:r>
              <a:rPr lang="en-US"/>
              <a:t>© 2019 NetApp, Inc. All rights reserved. </a:t>
            </a:r>
          </a:p>
        </p:txBody>
      </p:sp>
      <p:sp>
        <p:nvSpPr>
          <p:cNvPr id="8"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a:p>
        </p:txBody>
      </p:sp>
      <p:sp>
        <p:nvSpPr>
          <p:cNvPr id="9" name="Text Placeholder 2"/>
          <p:cNvSpPr>
            <a:spLocks noGrp="1"/>
          </p:cNvSpPr>
          <p:nvPr>
            <p:ph type="body" idx="12"/>
          </p:nvPr>
        </p:nvSpPr>
        <p:spPr bwMode="gray">
          <a:xfrm>
            <a:off x="215870" y="1025232"/>
            <a:ext cx="9328179" cy="184514"/>
          </a:xfrm>
        </p:spPr>
        <p:txBody>
          <a:bodyPr tIns="0" bIns="0">
            <a:noAutofit/>
          </a:bodyPr>
          <a:lstStyle>
            <a:lvl1pPr marL="0" indent="0">
              <a:lnSpc>
                <a:spcPct val="100000"/>
              </a:lnSpc>
              <a:spcBef>
                <a:spcPts val="0"/>
              </a:spcBef>
              <a:spcAft>
                <a:spcPts val="0"/>
              </a:spcAft>
              <a:buNone/>
              <a:defRPr sz="1400" b="0">
                <a:solidFill>
                  <a:srgbClr val="FFFFFF"/>
                </a:solidFill>
              </a:defRPr>
            </a:lvl1pPr>
            <a:lvl2pPr marL="366224" indent="0">
              <a:buNone/>
              <a:defRPr sz="1600" b="1"/>
            </a:lvl2pPr>
            <a:lvl3pPr marL="732447" indent="0">
              <a:buNone/>
              <a:defRPr sz="1500" b="1"/>
            </a:lvl3pPr>
            <a:lvl4pPr marL="1098669" indent="0">
              <a:buNone/>
              <a:defRPr sz="1300" b="1"/>
            </a:lvl4pPr>
            <a:lvl5pPr marL="1464893" indent="0">
              <a:buNone/>
              <a:defRPr sz="1300" b="1"/>
            </a:lvl5pPr>
            <a:lvl6pPr marL="1831117" indent="0">
              <a:buNone/>
              <a:defRPr sz="1300" b="1"/>
            </a:lvl6pPr>
            <a:lvl7pPr marL="2197340" indent="0">
              <a:buNone/>
              <a:defRPr sz="1300" b="1"/>
            </a:lvl7pPr>
            <a:lvl8pPr marL="2563563" indent="0">
              <a:buNone/>
              <a:defRPr sz="1300" b="1"/>
            </a:lvl8pPr>
            <a:lvl9pPr marL="2929787" indent="0">
              <a:buNone/>
              <a:defRPr sz="1300" b="1"/>
            </a:lvl9pPr>
          </a:lstStyle>
          <a:p>
            <a:pPr lvl="0"/>
            <a:r>
              <a:rPr lang="en-US"/>
              <a:t>Click to edit Master text styles</a:t>
            </a:r>
          </a:p>
        </p:txBody>
      </p:sp>
      <p:grpSp>
        <p:nvGrpSpPr>
          <p:cNvPr id="17" name="Group 16"/>
          <p:cNvGrpSpPr/>
          <p:nvPr userDrawn="1"/>
        </p:nvGrpSpPr>
        <p:grpSpPr>
          <a:xfrm>
            <a:off x="8253926" y="-57720"/>
            <a:ext cx="1368079" cy="1368079"/>
            <a:chOff x="8253926" y="-57720"/>
            <a:chExt cx="1368079" cy="1368079"/>
          </a:xfrm>
        </p:grpSpPr>
        <p:sp>
          <p:nvSpPr>
            <p:cNvPr id="16" name="Oval 15"/>
            <p:cNvSpPr/>
            <p:nvPr userDrawn="1"/>
          </p:nvSpPr>
          <p:spPr>
            <a:xfrm>
              <a:off x="8485405" y="150078"/>
              <a:ext cx="923539" cy="923539"/>
            </a:xfrm>
            <a:prstGeom prst="ellipse">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5" name="image30.png" descr="Check-Mark-Circle-Solid_256.png"/>
            <p:cNvPicPr>
              <a:picLocks noChangeAspect="1"/>
            </p:cNvPicPr>
            <p:nvPr userDrawn="1"/>
          </p:nvPicPr>
          <p:blipFill>
            <a:blip r:embed="rId2" cstate="print">
              <a:duotone>
                <a:schemeClr val="accent1">
                  <a:shade val="45000"/>
                  <a:satMod val="135000"/>
                </a:schemeClr>
                <a:prstClr val="white"/>
              </a:duotone>
              <a:extLst/>
            </a:blip>
            <a:stretch>
              <a:fillRect/>
            </a:stretch>
          </p:blipFill>
          <p:spPr>
            <a:xfrm>
              <a:off x="8253926" y="-57720"/>
              <a:ext cx="1368079" cy="1368079"/>
            </a:xfrm>
            <a:prstGeom prst="rect">
              <a:avLst/>
            </a:prstGeom>
            <a:ln w="12700">
              <a:miter lim="400000"/>
            </a:ln>
          </p:spPr>
        </p:pic>
      </p:grpSp>
      <p:sp>
        <p:nvSpPr>
          <p:cNvPr id="11" name="Content Placeholder 3"/>
          <p:cNvSpPr>
            <a:spLocks noGrp="1"/>
          </p:cNvSpPr>
          <p:nvPr>
            <p:ph sz="quarter" idx="14"/>
          </p:nvPr>
        </p:nvSpPr>
        <p:spPr>
          <a:xfrm>
            <a:off x="210494" y="1524000"/>
            <a:ext cx="9329399" cy="3632200"/>
          </a:xfrm>
        </p:spPr>
        <p:txBody>
          <a:bodyPr>
            <a:noAutofit/>
          </a:bodyPr>
          <a:lstStyle>
            <a:lvl1pPr marL="182880" indent="-182880">
              <a:lnSpc>
                <a:spcPct val="100000"/>
              </a:lnSpc>
              <a:spcBef>
                <a:spcPts val="1000"/>
              </a:spcBef>
              <a:spcAft>
                <a:spcPts val="200"/>
              </a:spcAft>
              <a:buClr>
                <a:schemeClr val="tx2"/>
              </a:buClr>
              <a:buFont typeface="Wingdings" charset="2"/>
              <a:buChar char="§"/>
              <a:defRPr sz="2000"/>
            </a:lvl1pPr>
            <a:lvl2pPr marL="365760" indent="-182880">
              <a:lnSpc>
                <a:spcPct val="100000"/>
              </a:lnSpc>
              <a:spcBef>
                <a:spcPts val="0"/>
              </a:spcBef>
              <a:spcAft>
                <a:spcPts val="200"/>
              </a:spcAft>
              <a:buClr>
                <a:schemeClr val="tx1">
                  <a:lumMod val="50000"/>
                  <a:lumOff val="50000"/>
                </a:schemeClr>
              </a:buClr>
              <a:buFont typeface="Wingdings" charset="2"/>
              <a:buChar char="§"/>
              <a:defRPr sz="1600">
                <a:solidFill>
                  <a:schemeClr val="accent1"/>
                </a:solidFill>
              </a:defRPr>
            </a:lvl2pPr>
            <a:lvl3pPr marL="574675" indent="-173038">
              <a:lnSpc>
                <a:spcPct val="100000"/>
              </a:lnSpc>
              <a:spcBef>
                <a:spcPts val="0"/>
              </a:spcBef>
              <a:spcAft>
                <a:spcPts val="400"/>
              </a:spcAft>
              <a:defRPr sz="1600"/>
            </a:lvl3pPr>
            <a:lvl4pPr marL="741363" indent="-166688">
              <a:lnSpc>
                <a:spcPct val="100000"/>
              </a:lnSpc>
              <a:spcBef>
                <a:spcPts val="0"/>
              </a:spcBef>
              <a:spcAft>
                <a:spcPts val="400"/>
              </a:spcAft>
              <a:defRPr sz="1400"/>
            </a:lvl4pPr>
            <a:lvl5pPr marL="914400" indent="-173038">
              <a:lnSpc>
                <a:spcPct val="100000"/>
              </a:lnSpc>
              <a:spcBef>
                <a:spcPts val="0"/>
              </a:spcBef>
              <a:spcAft>
                <a:spcPts val="400"/>
              </a:spcAft>
              <a:defRPr sz="14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54457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 2019 NetApp, Inc. All rights reserved. </a:t>
            </a:r>
          </a:p>
        </p:txBody>
      </p:sp>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a:p>
        </p:txBody>
      </p:sp>
    </p:spTree>
    <p:extLst>
      <p:ext uri="{BB962C8B-B14F-4D97-AF65-F5344CB8AC3E}">
        <p14:creationId xmlns:p14="http://schemas.microsoft.com/office/powerpoint/2010/main" val="3493562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Blank Content Layout">
    <p:spTree>
      <p:nvGrpSpPr>
        <p:cNvPr id="1" name=""/>
        <p:cNvGrpSpPr/>
        <p:nvPr/>
      </p:nvGrpSpPr>
      <p:grpSpPr>
        <a:xfrm>
          <a:off x="0" y="0"/>
          <a:ext cx="0" cy="0"/>
          <a:chOff x="0" y="0"/>
          <a:chExt cx="0" cy="0"/>
        </a:xfrm>
      </p:grpSpPr>
      <p:sp>
        <p:nvSpPr>
          <p:cNvPr id="2" name="Rectangle 1"/>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4"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6"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7"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728126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showMasterPhAnim="0" preserve="1" userDrawn="1">
  <p:cSld name="Video">
    <p:spTree>
      <p:nvGrpSpPr>
        <p:cNvPr id="1" name=""/>
        <p:cNvGrpSpPr/>
        <p:nvPr/>
      </p:nvGrpSpPr>
      <p:grpSpPr>
        <a:xfrm>
          <a:off x="0" y="0"/>
          <a:ext cx="0" cy="0"/>
          <a:chOff x="0" y="0"/>
          <a:chExt cx="0" cy="0"/>
        </a:xfrm>
      </p:grpSpPr>
      <p:sp>
        <p:nvSpPr>
          <p:cNvPr id="4" name="Rectangle 3"/>
          <p:cNvSpPr/>
          <p:nvPr userDrawn="1"/>
        </p:nvSpPr>
        <p:spPr>
          <a:xfrm>
            <a:off x="0" y="0"/>
            <a:ext cx="9756775" cy="185738"/>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28" name="Media Placeholder 2"/>
          <p:cNvSpPr>
            <a:spLocks noGrp="1"/>
          </p:cNvSpPr>
          <p:nvPr>
            <p:ph type="media" sz="quarter" idx="19"/>
          </p:nvPr>
        </p:nvSpPr>
        <p:spPr>
          <a:xfrm>
            <a:off x="1298702" y="453391"/>
            <a:ext cx="7159374" cy="4024630"/>
          </a:xfrm>
          <a:prstGeom prst="rect">
            <a:avLst/>
          </a:prstGeom>
        </p:spPr>
        <p:txBody>
          <a:bodyPr rtlCol="0" anchor="ctr">
            <a:noAutofit/>
          </a:bodyPr>
          <a:lstStyle>
            <a:lvl1pPr marL="0" indent="0" algn="ctr">
              <a:buNone/>
              <a:defRPr sz="1800" baseline="0"/>
            </a:lvl1pPr>
          </a:lstStyle>
          <a:p>
            <a:pPr lvl="0"/>
            <a:r>
              <a:rPr lang="en-US" noProof="0"/>
              <a:t>Click icon to add media</a:t>
            </a:r>
          </a:p>
        </p:txBody>
      </p:sp>
      <p:sp>
        <p:nvSpPr>
          <p:cNvPr id="5"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7"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8"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220042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8889543" y="5218128"/>
            <a:ext cx="671050" cy="17101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5" name="Text Placeholder 6"/>
          <p:cNvSpPr>
            <a:spLocks noGrp="1"/>
          </p:cNvSpPr>
          <p:nvPr>
            <p:ph type="body" sz="quarter" idx="16" hasCustomPrompt="1"/>
          </p:nvPr>
        </p:nvSpPr>
        <p:spPr>
          <a:xfrm>
            <a:off x="3248358" y="5218128"/>
            <a:ext cx="5507507" cy="171015"/>
          </a:xfrm>
          <a:prstGeom prst="rect">
            <a:avLst/>
          </a:prstGeom>
        </p:spPr>
        <p:txBody>
          <a:bodyPr lIns="73244" tIns="36623" rIns="73244" bIns="36623" anchor="ctr">
            <a:noAutofit/>
          </a:bodyPr>
          <a:lstStyle>
            <a:lvl1pPr marL="0" indent="0">
              <a:lnSpc>
                <a:spcPct val="100000"/>
              </a:lnSpc>
              <a:spcBef>
                <a:spcPts val="0"/>
              </a:spcBef>
              <a:spcAft>
                <a:spcPts val="0"/>
              </a:spcAft>
              <a:buFontTx/>
              <a:buNone/>
              <a:defRPr sz="800" baseline="0">
                <a:solidFill>
                  <a:schemeClr val="bg2"/>
                </a:solidFill>
              </a:defRPr>
            </a:lvl1pPr>
            <a:lvl2pPr marL="183112" indent="0">
              <a:buFontTx/>
              <a:buNone/>
              <a:defRPr sz="600">
                <a:solidFill>
                  <a:schemeClr val="bg2"/>
                </a:solidFill>
              </a:defRPr>
            </a:lvl2pPr>
            <a:lvl3pPr marL="366224" indent="0">
              <a:buFontTx/>
              <a:buNone/>
              <a:defRPr sz="600">
                <a:solidFill>
                  <a:schemeClr val="bg2"/>
                </a:solidFill>
              </a:defRPr>
            </a:lvl3pPr>
            <a:lvl4pPr marL="549336" indent="0">
              <a:buFontTx/>
              <a:buNone/>
              <a:defRPr sz="600">
                <a:solidFill>
                  <a:schemeClr val="bg2"/>
                </a:solidFill>
              </a:defRPr>
            </a:lvl4pPr>
            <a:lvl5pPr>
              <a:buFontTx/>
              <a:buNone/>
              <a:defRPr sz="600">
                <a:solidFill>
                  <a:schemeClr val="bg2"/>
                </a:solidFill>
              </a:defRPr>
            </a:lvl5pPr>
          </a:lstStyle>
          <a:p>
            <a:pPr lvl="0"/>
            <a:r>
              <a:rPr lang="en-US"/>
              <a:t>Click to insert source information</a:t>
            </a:r>
          </a:p>
        </p:txBody>
      </p:sp>
      <p:sp>
        <p:nvSpPr>
          <p:cNvPr id="6" name="Footer Placeholder 4"/>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48991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277415"/>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275242" y="5177339"/>
            <a:ext cx="2276664" cy="291379"/>
          </a:xfrm>
          <a:prstGeom prst="rect">
            <a:avLst/>
          </a:prstGeom>
        </p:spPr>
        <p:txBody>
          <a:bodyPr vert="horz" lIns="91440" tIns="45720" rIns="91440" bIns="45720" rtlCol="0" anchor="ctr"/>
          <a:lstStyle>
            <a:lvl1pPr algn="l">
              <a:defRPr sz="940">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7391025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preserve="1" userDrawn="1">
  <p:cSld name="Introductions">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pic>
        <p:nvPicPr>
          <p:cNvPr id="5" name="Picture 4" descr="photo-sq11.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hutterstock_152475515_lg.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3724275"/>
            <a:ext cx="1754188"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userDrawn="1"/>
        </p:nvSpPr>
        <p:spPr bwMode="gray">
          <a:xfrm>
            <a:off x="0" y="2617357"/>
            <a:ext cx="1752600" cy="998538"/>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ctr">
              <a:defRPr/>
            </a:pPr>
            <a:r>
              <a:rPr lang="en-US" sz="2200"/>
              <a:t>Introductions</a:t>
            </a:r>
          </a:p>
        </p:txBody>
      </p:sp>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9" name="Footer Placeholder 4"/>
          <p:cNvSpPr>
            <a:spLocks noGrp="1"/>
          </p:cNvSpPr>
          <p:nvPr>
            <p:ph type="ftr" sz="quarter" idx="3"/>
          </p:nvPr>
        </p:nvSpPr>
        <p:spPr>
          <a:xfrm>
            <a:off x="208438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3"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593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his Course">
    <p:spTree>
      <p:nvGrpSpPr>
        <p:cNvPr id="1" name=""/>
        <p:cNvGrpSpPr/>
        <p:nvPr/>
      </p:nvGrpSpPr>
      <p:grpSpPr>
        <a:xfrm>
          <a:off x="0" y="0"/>
          <a:ext cx="0" cy="0"/>
          <a:chOff x="0" y="0"/>
          <a:chExt cx="0" cy="0"/>
        </a:xfrm>
      </p:grpSpPr>
      <p:sp>
        <p:nvSpPr>
          <p:cNvPr id="4" name="Rectangle 3"/>
          <p:cNvSpPr/>
          <p:nvPr userDrawn="1"/>
        </p:nvSpPr>
        <p:spPr>
          <a:xfrm rot="5400000">
            <a:off x="-1866900" y="1866900"/>
            <a:ext cx="5486400"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sp>
        <p:nvSpPr>
          <p:cNvPr id="5" name="Title 1"/>
          <p:cNvSpPr txBox="1">
            <a:spLocks/>
          </p:cNvSpPr>
          <p:nvPr userDrawn="1"/>
        </p:nvSpPr>
        <p:spPr bwMode="gray">
          <a:xfrm>
            <a:off x="82549" y="2822575"/>
            <a:ext cx="1380756" cy="800100"/>
          </a:xfrm>
          <a:prstGeom prst="rect">
            <a:avLst/>
          </a:prstGeom>
        </p:spPr>
        <p:txBody>
          <a:bodyPr lIns="73244" tIns="36623" rIns="73244" bIns="36623" anchor="b"/>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defRPr/>
            </a:pPr>
            <a:r>
              <a:rPr lang="en-US" sz="2200"/>
              <a:t>About This</a:t>
            </a:r>
            <a:r>
              <a:rPr lang="en-US" sz="2200" baseline="0"/>
              <a:t> Course</a:t>
            </a:r>
            <a:endParaRPr lang="en-US" sz="2200"/>
          </a:p>
        </p:txBody>
      </p:sp>
      <p:pic>
        <p:nvPicPr>
          <p:cNvPr id="6" name="Picture 5" descr="20150209_00676.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9525" y="0"/>
            <a:ext cx="17621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0150213_06062.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9525" y="3729038"/>
            <a:ext cx="1762125"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9"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11" name="Content Placeholder 2"/>
          <p:cNvSpPr>
            <a:spLocks noGrp="1"/>
          </p:cNvSpPr>
          <p:nvPr>
            <p:ph sz="quarter" idx="10"/>
          </p:nvPr>
        </p:nvSpPr>
        <p:spPr>
          <a:xfrm>
            <a:off x="2095933"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767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urse Agenda-no titl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92978B7E-5EBE-134C-B481-E4E8CA36F800}" type="slidenum">
              <a:rPr lang="en-US" smtClean="0"/>
              <a:pPr/>
              <a:t>‹#›</a:t>
            </a:fld>
            <a:endParaRPr lang="en-US"/>
          </a:p>
        </p:txBody>
      </p:sp>
      <p:sp>
        <p:nvSpPr>
          <p:cNvPr id="5" name="Rectangle 4"/>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6"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a:t>Course Agenda</a:t>
            </a:r>
          </a:p>
        </p:txBody>
      </p:sp>
      <p:pic>
        <p:nvPicPr>
          <p:cNvPr id="7" name="Picture 6"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8" name="Picture 7"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Footer Placeholder 4"/>
          <p:cNvSpPr>
            <a:spLocks noGrp="1"/>
          </p:cNvSpPr>
          <p:nvPr>
            <p:ph type="ftr" sz="quarter" idx="3"/>
          </p:nvPr>
        </p:nvSpPr>
        <p:spPr>
          <a:xfrm>
            <a:off x="2100766"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13" name="Content Placeholder 2"/>
          <p:cNvSpPr>
            <a:spLocks noGrp="1"/>
          </p:cNvSpPr>
          <p:nvPr>
            <p:ph sz="quarter" idx="10"/>
          </p:nvPr>
        </p:nvSpPr>
        <p:spPr>
          <a:xfrm>
            <a:off x="2100766" y="650874"/>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936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urse Agenda with titl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7" name="Title 1"/>
          <p:cNvSpPr txBox="1">
            <a:spLocks/>
          </p:cNvSpPr>
          <p:nvPr userDrawn="1"/>
        </p:nvSpPr>
        <p:spPr bwMode="gray">
          <a:xfrm>
            <a:off x="64901" y="3077049"/>
            <a:ext cx="1607311" cy="548958"/>
          </a:xfrm>
          <a:prstGeom prst="rect">
            <a:avLst/>
          </a:prstGeom>
        </p:spPr>
        <p:txBody>
          <a:bodyPr wrap="square" lIns="73244" tIns="36623" rIns="73244" bIns="36623" anchor="b" anchorCtr="0">
            <a:noAutofit/>
          </a:bodyPr>
          <a:lstStyle>
            <a:lvl1pPr algn="l" defTabSz="732447" rtl="0" eaLnBrk="1" latinLnBrk="0" hangingPunct="1">
              <a:lnSpc>
                <a:spcPct val="95000"/>
              </a:lnSpc>
              <a:spcBef>
                <a:spcPct val="0"/>
              </a:spcBef>
              <a:buNone/>
              <a:defRPr sz="2800" b="0" kern="1200" baseline="0">
                <a:solidFill>
                  <a:schemeClr val="bg1"/>
                </a:solidFill>
                <a:latin typeface="+mj-lt"/>
                <a:ea typeface="+mj-ea"/>
                <a:cs typeface="+mj-cs"/>
              </a:defRPr>
            </a:lvl1pPr>
          </a:lstStyle>
          <a:p>
            <a:pPr algn="l"/>
            <a:r>
              <a:rPr lang="en-US" sz="2200"/>
              <a:t>Course Agenda</a:t>
            </a:r>
          </a:p>
        </p:txBody>
      </p:sp>
      <p:pic>
        <p:nvPicPr>
          <p:cNvPr id="8" name="Picture 7" descr="shutterstock_94577461_lg.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754466" cy="1746251"/>
          </a:xfrm>
          <a:prstGeom prst="rect">
            <a:avLst/>
          </a:prstGeom>
        </p:spPr>
      </p:pic>
      <p:pic>
        <p:nvPicPr>
          <p:cNvPr id="9" name="Picture 8" descr="20150212_00585.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4" y="3748521"/>
            <a:ext cx="1754570" cy="1749424"/>
          </a:xfrm>
          <a:prstGeom prst="rect">
            <a:avLst/>
          </a:prstGeom>
        </p:spPr>
      </p:pic>
      <p:sp>
        <p:nvSpPr>
          <p:cNvPr id="10"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1"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12"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95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Intro slide">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8889543" y="5189118"/>
            <a:ext cx="671050" cy="200025"/>
          </a:xfrm>
        </p:spPr>
        <p:txBody>
          <a:bodyPr/>
          <a:lstStyle/>
          <a:p>
            <a:fld id="{92978B7E-5EBE-134C-B481-E4E8CA36F800}" type="slidenum">
              <a:rPr lang="en-US" smtClean="0"/>
              <a:pPr/>
              <a:t>‹#›</a:t>
            </a:fld>
            <a:endParaRPr lang="en-US"/>
          </a:p>
        </p:txBody>
      </p:sp>
      <p:sp>
        <p:nvSpPr>
          <p:cNvPr id="6" name="Rectangle 5"/>
          <p:cNvSpPr/>
          <p:nvPr userDrawn="1"/>
        </p:nvSpPr>
        <p:spPr>
          <a:xfrm rot="5400000">
            <a:off x="-1866901" y="1863727"/>
            <a:ext cx="5486401" cy="17526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1" name="Title 1"/>
          <p:cNvSpPr>
            <a:spLocks noGrp="1"/>
          </p:cNvSpPr>
          <p:nvPr>
            <p:ph type="title"/>
          </p:nvPr>
        </p:nvSpPr>
        <p:spPr>
          <a:xfrm>
            <a:off x="2099798" y="319264"/>
            <a:ext cx="7273925" cy="723836"/>
          </a:xfrm>
          <a:prstGeom prst="rect">
            <a:avLst/>
          </a:prstGeom>
        </p:spPr>
        <p:txBody>
          <a:bodyPr/>
          <a:lstStyle>
            <a:lvl1pPr>
              <a:defRPr>
                <a:solidFill>
                  <a:schemeClr val="accent1"/>
                </a:solidFill>
              </a:defRPr>
            </a:lvl1pPr>
          </a:lstStyle>
          <a:p>
            <a:r>
              <a:rPr lang="en-US"/>
              <a:t>Click to edit Master title style</a:t>
            </a:r>
          </a:p>
        </p:txBody>
      </p:sp>
      <p:sp>
        <p:nvSpPr>
          <p:cNvPr id="10" name="Footer Placeholder 4"/>
          <p:cNvSpPr>
            <a:spLocks noGrp="1"/>
          </p:cNvSpPr>
          <p:nvPr>
            <p:ph type="ftr" sz="quarter" idx="3"/>
          </p:nvPr>
        </p:nvSpPr>
        <p:spPr>
          <a:xfrm>
            <a:off x="209979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13" name="Content Placeholder 2"/>
          <p:cNvSpPr>
            <a:spLocks noGrp="1"/>
          </p:cNvSpPr>
          <p:nvPr>
            <p:ph sz="quarter" idx="10"/>
          </p:nvPr>
        </p:nvSpPr>
        <p:spPr>
          <a:xfrm>
            <a:off x="2099798" y="1093899"/>
            <a:ext cx="7273925" cy="4035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20150213_01479.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754806" cy="1754724"/>
          </a:xfrm>
          <a:prstGeom prst="rect">
            <a:avLst/>
          </a:prstGeom>
        </p:spPr>
      </p:pic>
      <p:pic>
        <p:nvPicPr>
          <p:cNvPr id="3" name="Picture 2" descr="20150210_00582.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 y="3731888"/>
            <a:ext cx="1751889" cy="1754512"/>
          </a:xfrm>
          <a:prstGeom prst="rect">
            <a:avLst/>
          </a:prstGeom>
        </p:spPr>
      </p:pic>
    </p:spTree>
    <p:extLst>
      <p:ext uri="{BB962C8B-B14F-4D97-AF65-F5344CB8AC3E}">
        <p14:creationId xmlns:p14="http://schemas.microsoft.com/office/powerpoint/2010/main" val="2318374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Knowledge Ck">
    <p:spTree>
      <p:nvGrpSpPr>
        <p:cNvPr id="1" name=""/>
        <p:cNvGrpSpPr/>
        <p:nvPr/>
      </p:nvGrpSpPr>
      <p:grpSpPr>
        <a:xfrm>
          <a:off x="0" y="0"/>
          <a:ext cx="0" cy="0"/>
          <a:chOff x="0" y="0"/>
          <a:chExt cx="0" cy="0"/>
        </a:xfrm>
      </p:grpSpPr>
      <p:sp>
        <p:nvSpPr>
          <p:cNvPr id="4" name="Rectangle 3"/>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pic>
        <p:nvPicPr>
          <p:cNvPr id="5" name="Picture 4" descr="photo-sq8.jpg"/>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hoto-sq6.jpg"/>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7399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photo-sq13.jpg"/>
          <p:cNvPicPr>
            <a:picLocks noChangeAspect="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347980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4"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5"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sp>
        <p:nvSpPr>
          <p:cNvPr id="10"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373477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sson #">
    <p:spTree>
      <p:nvGrpSpPr>
        <p:cNvPr id="1" name=""/>
        <p:cNvGrpSpPr/>
        <p:nvPr/>
      </p:nvGrpSpPr>
      <p:grpSpPr>
        <a:xfrm>
          <a:off x="0" y="0"/>
          <a:ext cx="0" cy="0"/>
          <a:chOff x="0" y="0"/>
          <a:chExt cx="0" cy="0"/>
        </a:xfrm>
      </p:grpSpPr>
      <p:sp>
        <p:nvSpPr>
          <p:cNvPr id="5" name="Rectangle 4"/>
          <p:cNvSpPr/>
          <p:nvPr userDrawn="1"/>
        </p:nvSpPr>
        <p:spPr>
          <a:xfrm>
            <a:off x="0" y="0"/>
            <a:ext cx="9756775" cy="1752600"/>
          </a:xfrm>
          <a:prstGeom prst="rect">
            <a:avLst/>
          </a:prstGeom>
          <a:solidFill>
            <a:schemeClr val="accent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5000"/>
              </a:lnSpc>
              <a:defRPr/>
            </a:pPr>
            <a:endParaRPr lang="en-US"/>
          </a:p>
        </p:txBody>
      </p:sp>
      <p:pic>
        <p:nvPicPr>
          <p:cNvPr id="8" name="Picture 7" descr="photo-sq13.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3473450" y="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
        <p:nvSpPr>
          <p:cNvPr id="10" name="Title 1"/>
          <p:cNvSpPr>
            <a:spLocks noGrp="1"/>
          </p:cNvSpPr>
          <p:nvPr>
            <p:ph type="ctrTitle"/>
          </p:nvPr>
        </p:nvSpPr>
        <p:spPr bwMode="gray">
          <a:xfrm>
            <a:off x="1739530" y="2043330"/>
            <a:ext cx="7804520" cy="1559640"/>
          </a:xfrm>
          <a:prstGeom prst="rect">
            <a:avLst/>
          </a:prstGeom>
        </p:spPr>
        <p:txBody>
          <a:bodyPr wrap="square" lIns="73244" tIns="36623" rIns="73244" bIns="36623">
            <a:noAutofit/>
          </a:bodyPr>
          <a:lstStyle>
            <a:lvl1pPr algn="l">
              <a:lnSpc>
                <a:spcPct val="90000"/>
              </a:lnSpc>
              <a:defRPr sz="2800" b="0">
                <a:solidFill>
                  <a:schemeClr val="accent1"/>
                </a:solidFill>
              </a:defRPr>
            </a:lvl1pPr>
          </a:lstStyle>
          <a:p>
            <a:r>
              <a:rPr lang="en-US"/>
              <a:t>Click to edit Master title style</a:t>
            </a:r>
          </a:p>
        </p:txBody>
      </p:sp>
      <p:sp>
        <p:nvSpPr>
          <p:cNvPr id="11" name="Text Placeholder 24"/>
          <p:cNvSpPr>
            <a:spLocks noGrp="1"/>
          </p:cNvSpPr>
          <p:nvPr>
            <p:ph type="body" sz="quarter" idx="10"/>
          </p:nvPr>
        </p:nvSpPr>
        <p:spPr bwMode="gray">
          <a:xfrm>
            <a:off x="1739530" y="3817664"/>
            <a:ext cx="7804520" cy="892388"/>
          </a:xfrm>
          <a:prstGeom prst="rect">
            <a:avLst/>
          </a:prstGeom>
        </p:spPr>
        <p:txBody>
          <a:bodyPr wrap="square" lIns="73244" tIns="36623" rIns="73244" bIns="36623">
            <a:noAutofit/>
          </a:bodyPr>
          <a:lstStyle>
            <a:lvl1pPr marL="0" indent="0">
              <a:lnSpc>
                <a:spcPct val="100000"/>
              </a:lnSpc>
              <a:buFont typeface="Arial" panose="020B0604020202020204" pitchFamily="34" charset="0"/>
              <a:buChar char="​"/>
              <a:defRPr sz="1800" b="0">
                <a:solidFill>
                  <a:schemeClr val="tx1"/>
                </a:solidFill>
              </a:defRPr>
            </a:lvl1pPr>
            <a:lvl2pPr marL="0" indent="0">
              <a:lnSpc>
                <a:spcPct val="100000"/>
              </a:lnSpc>
              <a:buFont typeface="Arial" panose="020B0604020202020204" pitchFamily="34" charset="0"/>
              <a:buChar char="​"/>
              <a:defRPr sz="1400" b="0">
                <a:solidFill>
                  <a:schemeClr val="tx1"/>
                </a:solidFill>
              </a:defRPr>
            </a:lvl2pPr>
            <a:lvl3pPr marL="0" indent="0">
              <a:lnSpc>
                <a:spcPct val="85000"/>
              </a:lnSpc>
              <a:buFont typeface="Arial" panose="020B0604020202020204" pitchFamily="34" charset="0"/>
              <a:buChar char="​"/>
              <a:defRPr sz="1300" b="0">
                <a:solidFill>
                  <a:schemeClr val="bg2"/>
                </a:solidFill>
              </a:defRPr>
            </a:lvl3pPr>
            <a:lvl4pPr marL="0" indent="0">
              <a:lnSpc>
                <a:spcPct val="85000"/>
              </a:lnSpc>
              <a:buFont typeface="Arial" panose="020B0604020202020204" pitchFamily="34" charset="0"/>
              <a:buChar char="​"/>
              <a:defRPr sz="1300" b="0">
                <a:solidFill>
                  <a:schemeClr val="bg2"/>
                </a:solidFill>
              </a:defRPr>
            </a:lvl4pPr>
            <a:lvl5pPr marL="0" indent="0">
              <a:lnSpc>
                <a:spcPct val="85000"/>
              </a:lnSpc>
              <a:buFont typeface="Arial" panose="020B0604020202020204" pitchFamily="34" charset="0"/>
              <a:buChar char="​"/>
              <a:defRPr sz="1300" b="0">
                <a:solidFill>
                  <a:schemeClr val="bg2"/>
                </a:solidFill>
              </a:defRPr>
            </a:lvl5pPr>
          </a:lstStyle>
          <a:p>
            <a:pPr lvl="0"/>
            <a:r>
              <a:rPr lang="en-US"/>
              <a:t>Click to edit Master text styles</a:t>
            </a:r>
          </a:p>
          <a:p>
            <a:pPr lvl="1"/>
            <a:r>
              <a:rPr lang="en-US"/>
              <a:t>Second level</a:t>
            </a:r>
          </a:p>
        </p:txBody>
      </p:sp>
      <p:pic>
        <p:nvPicPr>
          <p:cNvPr id="12" name="Picture 11" descr="20150212_00538.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750465" cy="1752600"/>
          </a:xfrm>
          <a:prstGeom prst="rect">
            <a:avLst/>
          </a:prstGeom>
        </p:spPr>
      </p:pic>
      <p:pic>
        <p:nvPicPr>
          <p:cNvPr id="13" name="Picture 12" descr="ff-1428391-is-rgb.JP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728666" y="0"/>
            <a:ext cx="1751134" cy="1752600"/>
          </a:xfrm>
          <a:prstGeom prst="rect">
            <a:avLst/>
          </a:prstGeom>
        </p:spPr>
      </p:pic>
      <p:sp>
        <p:nvSpPr>
          <p:cNvPr id="15"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Tree>
    <p:extLst>
      <p:ext uri="{BB962C8B-B14F-4D97-AF65-F5344CB8AC3E}">
        <p14:creationId xmlns:p14="http://schemas.microsoft.com/office/powerpoint/2010/main" val="147969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4313" y="319088"/>
            <a:ext cx="9332912"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b"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11138" y="1295400"/>
            <a:ext cx="9332912" cy="358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3"/>
          </p:nvPr>
        </p:nvSpPr>
        <p:spPr>
          <a:xfrm>
            <a:off x="211138" y="5202487"/>
            <a:ext cx="5014912"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2" name="Slide Number Placeholder 1"/>
          <p:cNvSpPr>
            <a:spLocks noGrp="1"/>
          </p:cNvSpPr>
          <p:nvPr>
            <p:ph type="sldNum" sz="quarter" idx="4"/>
          </p:nvPr>
        </p:nvSpPr>
        <p:spPr>
          <a:xfrm>
            <a:off x="8889543" y="5189118"/>
            <a:ext cx="671050" cy="2000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8B7E-5EBE-134C-B481-E4E8CA36F800}" type="slidenum">
              <a:rPr lang="en-US" smtClean="0"/>
              <a:pPr/>
              <a:t>‹#›</a:t>
            </a:fld>
            <a:endParaRPr lang="en-US"/>
          </a:p>
        </p:txBody>
      </p:sp>
    </p:spTree>
    <p:extLst>
      <p:ext uri="{BB962C8B-B14F-4D97-AF65-F5344CB8AC3E}">
        <p14:creationId xmlns:p14="http://schemas.microsoft.com/office/powerpoint/2010/main" val="478353049"/>
      </p:ext>
    </p:extLst>
  </p:cSld>
  <p:clrMap bg1="lt1" tx1="dk1" bg2="lt2" tx2="dk2" accent1="accent1" accent2="accent2" accent3="accent3" accent4="accent4" accent5="accent5" accent6="accent6" hlink="hlink" folHlink="folHlink"/>
  <p:sldLayoutIdLst>
    <p:sldLayoutId id="2147483865" r:id="rId1"/>
    <p:sldLayoutId id="2147483867" r:id="rId2"/>
    <p:sldLayoutId id="2147483866" r:id="rId3"/>
    <p:sldLayoutId id="2147483868" r:id="rId4"/>
    <p:sldLayoutId id="2147483878" r:id="rId5"/>
    <p:sldLayoutId id="2147483888" r:id="rId6"/>
    <p:sldLayoutId id="2147483879" r:id="rId7"/>
    <p:sldLayoutId id="2147483869" r:id="rId8"/>
    <p:sldLayoutId id="2147483880" r:id="rId9"/>
    <p:sldLayoutId id="2147483881" r:id="rId10"/>
    <p:sldLayoutId id="2147483883" r:id="rId11"/>
    <p:sldLayoutId id="2147483882" r:id="rId12"/>
    <p:sldLayoutId id="2147483884" r:id="rId13"/>
    <p:sldLayoutId id="2147483870" r:id="rId14"/>
    <p:sldLayoutId id="2147483871" r:id="rId15"/>
    <p:sldLayoutId id="2147483872" r:id="rId16"/>
    <p:sldLayoutId id="2147483873" r:id="rId17"/>
    <p:sldLayoutId id="2147483874" r:id="rId18"/>
    <p:sldLayoutId id="2147483892" r:id="rId19"/>
    <p:sldLayoutId id="2147483885" r:id="rId20"/>
    <p:sldLayoutId id="2147483886" r:id="rId21"/>
    <p:sldLayoutId id="2147483890" r:id="rId22"/>
    <p:sldLayoutId id="2147483889" r:id="rId23"/>
    <p:sldLayoutId id="2147483875" r:id="rId24"/>
    <p:sldLayoutId id="2147483876" r:id="rId25"/>
    <p:sldLayoutId id="2147483877" r:id="rId26"/>
    <p:sldLayoutId id="2147483893" r:id="rId27"/>
    <p:sldLayoutId id="2147483894" r:id="rId28"/>
  </p:sldLayoutIdLst>
  <p:hf hdr="0" dt="0"/>
  <p:txStyles>
    <p:titleStyle>
      <a:lvl1pPr algn="l" defTabSz="731838" rtl="0" eaLnBrk="0" fontAlgn="base" hangingPunct="0">
        <a:lnSpc>
          <a:spcPct val="90000"/>
        </a:lnSpc>
        <a:spcBef>
          <a:spcPct val="0"/>
        </a:spcBef>
        <a:spcAft>
          <a:spcPct val="0"/>
        </a:spcAft>
        <a:defRPr sz="2800" kern="1200">
          <a:solidFill>
            <a:schemeClr val="accent1"/>
          </a:solidFill>
          <a:latin typeface="+mj-lt"/>
          <a:ea typeface="ＭＳ Ｐゴシック" charset="0"/>
          <a:cs typeface="ＭＳ Ｐゴシック" charset="0"/>
        </a:defRPr>
      </a:lvl1pPr>
      <a:lvl2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2pPr>
      <a:lvl3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3pPr>
      <a:lvl4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4pPr>
      <a:lvl5pPr algn="l" defTabSz="731838" rtl="0" eaLnBrk="0" fontAlgn="base" hangingPunct="0">
        <a:lnSpc>
          <a:spcPct val="90000"/>
        </a:lnSpc>
        <a:spcBef>
          <a:spcPct val="0"/>
        </a:spcBef>
        <a:spcAft>
          <a:spcPct val="0"/>
        </a:spcAft>
        <a:defRPr sz="2800">
          <a:solidFill>
            <a:schemeClr val="accent1"/>
          </a:solidFill>
          <a:latin typeface="Arial" charset="0"/>
          <a:ea typeface="ＭＳ Ｐゴシック" charset="0"/>
          <a:cs typeface="ＭＳ Ｐゴシック" charset="0"/>
        </a:defRPr>
      </a:lvl5pPr>
      <a:lvl6pPr marL="4572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6pPr>
      <a:lvl7pPr marL="9144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7pPr>
      <a:lvl8pPr marL="13716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8pPr>
      <a:lvl9pPr marL="1828800" algn="l" defTabSz="731838" rtl="0" fontAlgn="base">
        <a:lnSpc>
          <a:spcPct val="90000"/>
        </a:lnSpc>
        <a:spcBef>
          <a:spcPct val="0"/>
        </a:spcBef>
        <a:spcAft>
          <a:spcPct val="0"/>
        </a:spcAft>
        <a:defRPr sz="2800">
          <a:solidFill>
            <a:schemeClr val="accent1"/>
          </a:solidFill>
          <a:latin typeface="Arial" charset="0"/>
          <a:ea typeface="ＭＳ Ｐゴシック" charset="0"/>
          <a:cs typeface="ＭＳ Ｐゴシック" charset="0"/>
        </a:defRPr>
      </a:lvl9pPr>
    </p:titleStyle>
    <p:body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732447" rtl="0" eaLnBrk="1" latinLnBrk="0" hangingPunct="1">
        <a:defRPr sz="1500" kern="1200">
          <a:solidFill>
            <a:schemeClr val="tx1"/>
          </a:solidFill>
          <a:latin typeface="+mn-lt"/>
          <a:ea typeface="+mn-ea"/>
          <a:cs typeface="+mn-cs"/>
        </a:defRPr>
      </a:lvl1pPr>
      <a:lvl2pPr marL="366224" algn="l" defTabSz="732447" rtl="0" eaLnBrk="1" latinLnBrk="0" hangingPunct="1">
        <a:defRPr sz="1500" kern="1200">
          <a:solidFill>
            <a:schemeClr val="tx1"/>
          </a:solidFill>
          <a:latin typeface="+mn-lt"/>
          <a:ea typeface="+mn-ea"/>
          <a:cs typeface="+mn-cs"/>
        </a:defRPr>
      </a:lvl2pPr>
      <a:lvl3pPr marL="732447" algn="l" defTabSz="732447" rtl="0" eaLnBrk="1" latinLnBrk="0" hangingPunct="1">
        <a:defRPr sz="1500" kern="1200">
          <a:solidFill>
            <a:schemeClr val="tx1"/>
          </a:solidFill>
          <a:latin typeface="+mn-lt"/>
          <a:ea typeface="+mn-ea"/>
          <a:cs typeface="+mn-cs"/>
        </a:defRPr>
      </a:lvl3pPr>
      <a:lvl4pPr marL="1098669" algn="l" defTabSz="732447" rtl="0" eaLnBrk="1" latinLnBrk="0" hangingPunct="1">
        <a:defRPr sz="1500" kern="1200">
          <a:solidFill>
            <a:schemeClr val="tx1"/>
          </a:solidFill>
          <a:latin typeface="+mn-lt"/>
          <a:ea typeface="+mn-ea"/>
          <a:cs typeface="+mn-cs"/>
        </a:defRPr>
      </a:lvl4pPr>
      <a:lvl5pPr marL="1464893" algn="l" defTabSz="732447" rtl="0" eaLnBrk="1" latinLnBrk="0" hangingPunct="1">
        <a:defRPr sz="1500" kern="1200">
          <a:solidFill>
            <a:schemeClr val="tx1"/>
          </a:solidFill>
          <a:latin typeface="+mn-lt"/>
          <a:ea typeface="+mn-ea"/>
          <a:cs typeface="+mn-cs"/>
        </a:defRPr>
      </a:lvl5pPr>
      <a:lvl6pPr marL="1831117" algn="l" defTabSz="732447" rtl="0" eaLnBrk="1" latinLnBrk="0" hangingPunct="1">
        <a:defRPr sz="1500" kern="1200">
          <a:solidFill>
            <a:schemeClr val="tx1"/>
          </a:solidFill>
          <a:latin typeface="+mn-lt"/>
          <a:ea typeface="+mn-ea"/>
          <a:cs typeface="+mn-cs"/>
        </a:defRPr>
      </a:lvl6pPr>
      <a:lvl7pPr marL="2197340" algn="l" defTabSz="732447" rtl="0" eaLnBrk="1" latinLnBrk="0" hangingPunct="1">
        <a:defRPr sz="1500" kern="1200">
          <a:solidFill>
            <a:schemeClr val="tx1"/>
          </a:solidFill>
          <a:latin typeface="+mn-lt"/>
          <a:ea typeface="+mn-ea"/>
          <a:cs typeface="+mn-cs"/>
        </a:defRPr>
      </a:lvl7pPr>
      <a:lvl8pPr marL="2563563" algn="l" defTabSz="732447" rtl="0" eaLnBrk="1" latinLnBrk="0" hangingPunct="1">
        <a:defRPr sz="1500" kern="1200">
          <a:solidFill>
            <a:schemeClr val="tx1"/>
          </a:solidFill>
          <a:latin typeface="+mn-lt"/>
          <a:ea typeface="+mn-ea"/>
          <a:cs typeface="+mn-cs"/>
        </a:defRPr>
      </a:lvl8pPr>
      <a:lvl9pPr marL="2929787" algn="l" defTabSz="732447"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8.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cloudcomparison.rightscale.com/"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learningcenter.netapp.com/LC?ObjectType=WBT&amp;ObjectID=00369436"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63.sv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Module 5 </a:t>
            </a:r>
            <a:br>
              <a:rPr lang="en-US" dirty="0"/>
            </a:br>
            <a:r>
              <a:rPr lang="en-US" dirty="0"/>
              <a:t>Azure Virtual Network and Connectivity</a:t>
            </a:r>
          </a:p>
        </p:txBody>
      </p:sp>
      <p:sp>
        <p:nvSpPr>
          <p:cNvPr id="5" name="Footer Placeholder 6"/>
          <p:cNvSpPr>
            <a:spLocks noGrp="1"/>
          </p:cNvSpPr>
          <p:nvPr>
            <p:ph type="ftr" sz="quarter" idx="3"/>
          </p:nvPr>
        </p:nvSpPr>
        <p:spPr>
          <a:xfrm>
            <a:off x="211138" y="5202487"/>
            <a:ext cx="3037220" cy="200025"/>
          </a:xfrm>
        </p:spPr>
        <p:txBody>
          <a:bodyPr/>
          <a:lstStyle/>
          <a:p>
            <a:pPr>
              <a:defRPr/>
            </a:pPr>
            <a:r>
              <a:rPr lang="en-US"/>
              <a:t>© 2019 NetApp, Inc. All rights reserved. </a:t>
            </a:r>
          </a:p>
        </p:txBody>
      </p:sp>
      <p:sp>
        <p:nvSpPr>
          <p:cNvPr id="7" name="Slide Number Placeholder 6">
            <a:extLst>
              <a:ext uri="{FF2B5EF4-FFF2-40B4-BE49-F238E27FC236}">
                <a16:creationId xmlns:a16="http://schemas.microsoft.com/office/drawing/2014/main" id="{0F6D7539-3CA9-4D95-8D44-48736B041E99}"/>
              </a:ext>
            </a:extLst>
          </p:cNvPr>
          <p:cNvSpPr>
            <a:spLocks noGrp="1"/>
          </p:cNvSpPr>
          <p:nvPr>
            <p:ph type="sldNum" sz="quarter" idx="4"/>
          </p:nvPr>
        </p:nvSpPr>
        <p:spPr>
          <a:xfrm>
            <a:off x="8889543" y="5218128"/>
            <a:ext cx="671050" cy="171015"/>
          </a:xfrm>
        </p:spPr>
        <p:txBody>
          <a:bodyPr/>
          <a:lstStyle/>
          <a:p>
            <a:fld id="{16AA2537-0790-4789-A16C-397C663A3332}" type="slidenum">
              <a:rPr lang="en-US" smtClean="0"/>
              <a:pPr/>
              <a:t>1</a:t>
            </a:fld>
            <a:endParaRPr lang="en-US"/>
          </a:p>
        </p:txBody>
      </p:sp>
    </p:spTree>
    <p:extLst>
      <p:ext uri="{BB962C8B-B14F-4D97-AF65-F5344CB8AC3E}">
        <p14:creationId xmlns:p14="http://schemas.microsoft.com/office/powerpoint/2010/main" val="1738181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C89B3B-FC69-F246-BF95-D586DB127EF9}"/>
              </a:ext>
            </a:extLst>
          </p:cNvPr>
          <p:cNvSpPr/>
          <p:nvPr/>
        </p:nvSpPr>
        <p:spPr>
          <a:xfrm>
            <a:off x="540278" y="2306451"/>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5" name="Rectangle 4">
            <a:extLst>
              <a:ext uri="{FF2B5EF4-FFF2-40B4-BE49-F238E27FC236}">
                <a16:creationId xmlns:a16="http://schemas.microsoft.com/office/drawing/2014/main" id="{DC24F99F-83DC-2940-809F-23435B2874C0}"/>
              </a:ext>
            </a:extLst>
          </p:cNvPr>
          <p:cNvSpPr/>
          <p:nvPr/>
        </p:nvSpPr>
        <p:spPr>
          <a:xfrm>
            <a:off x="452322" y="2421482"/>
            <a:ext cx="576649" cy="6590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1" name="Picture 2" descr="C:\Users\rnicholl\AppData\Local\Temp\SNAGHTML44e0ef.PNG">
            <a:extLst>
              <a:ext uri="{FF2B5EF4-FFF2-40B4-BE49-F238E27FC236}">
                <a16:creationId xmlns:a16="http://schemas.microsoft.com/office/drawing/2014/main" id="{8E419ABB-E6C6-47B8-97CE-97C004D0F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335" y="2211112"/>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022235F-3F06-41FE-89CA-3914577AF746}"/>
              </a:ext>
            </a:extLst>
          </p:cNvPr>
          <p:cNvSpPr>
            <a:spLocks noGrp="1"/>
          </p:cNvSpPr>
          <p:nvPr>
            <p:ph type="title"/>
          </p:nvPr>
        </p:nvSpPr>
        <p:spPr>
          <a:xfrm>
            <a:off x="214649" y="319853"/>
            <a:ext cx="9332791" cy="723836"/>
          </a:xfrm>
        </p:spPr>
        <p:txBody>
          <a:bodyPr/>
          <a:lstStyle/>
          <a:p>
            <a:r>
              <a:rPr lang="en-US" dirty="0"/>
              <a:t>Azure Storage</a:t>
            </a:r>
          </a:p>
        </p:txBody>
      </p:sp>
      <p:sp>
        <p:nvSpPr>
          <p:cNvPr id="9" name="Content Placeholder 8">
            <a:extLst>
              <a:ext uri="{FF2B5EF4-FFF2-40B4-BE49-F238E27FC236}">
                <a16:creationId xmlns:a16="http://schemas.microsoft.com/office/drawing/2014/main" id="{AEE9B8BE-BDA1-43BB-B86A-5B3F832F48C6}"/>
              </a:ext>
            </a:extLst>
          </p:cNvPr>
          <p:cNvSpPr>
            <a:spLocks noGrp="1"/>
          </p:cNvSpPr>
          <p:nvPr>
            <p:ph sz="quarter" idx="14"/>
          </p:nvPr>
        </p:nvSpPr>
        <p:spPr>
          <a:xfrm>
            <a:off x="1317987" y="2305019"/>
            <a:ext cx="8220456" cy="877824"/>
          </a:xfrm>
        </p:spPr>
        <p:txBody>
          <a:bodyPr anchor="ctr"/>
          <a:lstStyle/>
          <a:p>
            <a:pPr>
              <a:spcAft>
                <a:spcPts val="0"/>
              </a:spcAft>
            </a:pPr>
            <a:r>
              <a:rPr lang="en-US" sz="1600" dirty="0"/>
              <a:t>Blob Storage (Object Storage) </a:t>
            </a:r>
          </a:p>
          <a:p>
            <a:pPr lvl="1">
              <a:spcAft>
                <a:spcPts val="0"/>
              </a:spcAft>
            </a:pPr>
            <a:r>
              <a:rPr lang="en-US" sz="1200" dirty="0"/>
              <a:t>Stores unstructured object data</a:t>
            </a:r>
          </a:p>
          <a:p>
            <a:pPr lvl="1">
              <a:spcAft>
                <a:spcPts val="0"/>
              </a:spcAft>
            </a:pPr>
            <a:r>
              <a:rPr lang="en-US" sz="1200" dirty="0"/>
              <a:t>Can be any type of text or binary data (such as a document, a media file, or an application installer)</a:t>
            </a:r>
          </a:p>
        </p:txBody>
      </p:sp>
      <p:sp>
        <p:nvSpPr>
          <p:cNvPr id="8" name="Text Placeholder 7">
            <a:extLst>
              <a:ext uri="{FF2B5EF4-FFF2-40B4-BE49-F238E27FC236}">
                <a16:creationId xmlns:a16="http://schemas.microsoft.com/office/drawing/2014/main" id="{5CEB4D5F-3C60-41AC-A2D4-C4542838AA0E}"/>
              </a:ext>
            </a:extLst>
          </p:cNvPr>
          <p:cNvSpPr>
            <a:spLocks noGrp="1"/>
          </p:cNvSpPr>
          <p:nvPr>
            <p:ph type="body" idx="10"/>
          </p:nvPr>
        </p:nvSpPr>
        <p:spPr/>
        <p:txBody>
          <a:bodyPr/>
          <a:lstStyle/>
          <a:p>
            <a:r>
              <a:rPr lang="en-US"/>
              <a:t>Storage types</a:t>
            </a:r>
          </a:p>
          <a:p>
            <a:endParaRPr lang="en-US"/>
          </a:p>
        </p:txBody>
      </p:sp>
      <p:grpSp>
        <p:nvGrpSpPr>
          <p:cNvPr id="10" name="Group 9">
            <a:extLst>
              <a:ext uri="{FF2B5EF4-FFF2-40B4-BE49-F238E27FC236}">
                <a16:creationId xmlns:a16="http://schemas.microsoft.com/office/drawing/2014/main" id="{9844EB69-A6D5-4A5E-BB40-129BB9BE8B12}"/>
              </a:ext>
            </a:extLst>
          </p:cNvPr>
          <p:cNvGrpSpPr/>
          <p:nvPr/>
        </p:nvGrpSpPr>
        <p:grpSpPr>
          <a:xfrm>
            <a:off x="215870" y="1289576"/>
            <a:ext cx="9314585" cy="1039933"/>
            <a:chOff x="232855" y="2230342"/>
            <a:chExt cx="9314585" cy="1039933"/>
          </a:xfrm>
        </p:grpSpPr>
        <p:sp>
          <p:nvSpPr>
            <p:cNvPr id="15" name="Rectangle 14">
              <a:extLst>
                <a:ext uri="{FF2B5EF4-FFF2-40B4-BE49-F238E27FC236}">
                  <a16:creationId xmlns:a16="http://schemas.microsoft.com/office/drawing/2014/main" id="{712E4606-AD43-F347-8868-E473D8E4AA80}"/>
                </a:ext>
              </a:extLst>
            </p:cNvPr>
            <p:cNvSpPr/>
            <p:nvPr/>
          </p:nvSpPr>
          <p:spPr>
            <a:xfrm>
              <a:off x="549275" y="2312112"/>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8" name="Rectangle 17">
              <a:extLst>
                <a:ext uri="{FF2B5EF4-FFF2-40B4-BE49-F238E27FC236}">
                  <a16:creationId xmlns:a16="http://schemas.microsoft.com/office/drawing/2014/main" id="{80F75DE7-A2A5-3644-B220-81B27B1A3AB1}"/>
                </a:ext>
              </a:extLst>
            </p:cNvPr>
            <p:cNvSpPr/>
            <p:nvPr/>
          </p:nvSpPr>
          <p:spPr>
            <a:xfrm>
              <a:off x="461319" y="2413686"/>
              <a:ext cx="576649" cy="6590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2" name="Picture 2" descr="C:\Users\rnicholl\AppData\Local\Temp\SNAGHTML45fd5b.PNG">
              <a:extLst>
                <a:ext uri="{FF2B5EF4-FFF2-40B4-BE49-F238E27FC236}">
                  <a16:creationId xmlns:a16="http://schemas.microsoft.com/office/drawing/2014/main" id="{37FD14CE-4BD4-489F-A9CF-7328EF3C04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855" y="2230342"/>
              <a:ext cx="1039933" cy="10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20" name="Content Placeholder 8">
              <a:extLst>
                <a:ext uri="{FF2B5EF4-FFF2-40B4-BE49-F238E27FC236}">
                  <a16:creationId xmlns:a16="http://schemas.microsoft.com/office/drawing/2014/main" id="{D25EDB3A-F342-6848-9473-77F391114215}"/>
                </a:ext>
              </a:extLst>
            </p:cNvPr>
            <p:cNvSpPr txBox="1">
              <a:spLocks/>
            </p:cNvSpPr>
            <p:nvPr/>
          </p:nvSpPr>
          <p:spPr bwMode="auto">
            <a:xfrm>
              <a:off x="1326984" y="2310680"/>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dirty="0"/>
                <a:t>Table Storage</a:t>
              </a:r>
            </a:p>
            <a:p>
              <a:pPr lvl="1">
                <a:spcAft>
                  <a:spcPts val="0"/>
                </a:spcAft>
              </a:pPr>
              <a:r>
                <a:rPr lang="en-US" sz="1200" dirty="0"/>
                <a:t>Stores structured </a:t>
              </a:r>
              <a:r>
                <a:rPr lang="en-US" sz="1200" dirty="0">
                  <a:solidFill>
                    <a:srgbClr val="000000"/>
                  </a:solidFill>
                </a:rPr>
                <a:t>datasets</a:t>
              </a:r>
              <a:endParaRPr lang="en-US" sz="1200" dirty="0"/>
            </a:p>
            <a:p>
              <a:pPr lvl="1">
                <a:spcAft>
                  <a:spcPts val="0"/>
                </a:spcAft>
              </a:pPr>
              <a:r>
                <a:rPr lang="en-US" sz="1200" dirty="0"/>
                <a:t>Is a </a:t>
              </a:r>
              <a:r>
                <a:rPr lang="en-US" sz="1200" dirty="0">
                  <a:solidFill>
                    <a:srgbClr val="000000"/>
                  </a:solidFill>
                </a:rPr>
                <a:t>NoSQL</a:t>
              </a:r>
              <a:r>
                <a:rPr lang="en-US" sz="1200" dirty="0"/>
                <a:t> key-attribute </a:t>
              </a:r>
              <a:r>
                <a:rPr lang="en-US" sz="1200" dirty="0">
                  <a:solidFill>
                    <a:srgbClr val="000000"/>
                  </a:solidFill>
                </a:rPr>
                <a:t>datastore</a:t>
              </a:r>
              <a:endParaRPr lang="en-US" dirty="0"/>
            </a:p>
          </p:txBody>
        </p:sp>
      </p:grpSp>
      <p:grpSp>
        <p:nvGrpSpPr>
          <p:cNvPr id="23" name="Group 22">
            <a:extLst>
              <a:ext uri="{FF2B5EF4-FFF2-40B4-BE49-F238E27FC236}">
                <a16:creationId xmlns:a16="http://schemas.microsoft.com/office/drawing/2014/main" id="{8AF71F5C-367A-48CE-AFBA-D8E1D7B6FFFA}"/>
              </a:ext>
            </a:extLst>
          </p:cNvPr>
          <p:cNvGrpSpPr/>
          <p:nvPr/>
        </p:nvGrpSpPr>
        <p:grpSpPr>
          <a:xfrm>
            <a:off x="241852" y="4115054"/>
            <a:ext cx="9338105" cy="1086973"/>
            <a:chOff x="209335" y="3142723"/>
            <a:chExt cx="9338105" cy="1086973"/>
          </a:xfrm>
        </p:grpSpPr>
        <p:sp>
          <p:nvSpPr>
            <p:cNvPr id="16" name="Rectangle 15">
              <a:extLst>
                <a:ext uri="{FF2B5EF4-FFF2-40B4-BE49-F238E27FC236}">
                  <a16:creationId xmlns:a16="http://schemas.microsoft.com/office/drawing/2014/main" id="{E5656AE1-2F0E-9445-B013-D641004B5B17}"/>
                </a:ext>
              </a:extLst>
            </p:cNvPr>
            <p:cNvSpPr/>
            <p:nvPr/>
          </p:nvSpPr>
          <p:spPr>
            <a:xfrm>
              <a:off x="549275" y="3248013"/>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9" name="Freeform 18">
              <a:extLst>
                <a:ext uri="{FF2B5EF4-FFF2-40B4-BE49-F238E27FC236}">
                  <a16:creationId xmlns:a16="http://schemas.microsoft.com/office/drawing/2014/main" id="{F60DD757-91F3-9B43-B86D-9384AF0C2E8F}"/>
                </a:ext>
              </a:extLst>
            </p:cNvPr>
            <p:cNvSpPr/>
            <p:nvPr/>
          </p:nvSpPr>
          <p:spPr>
            <a:xfrm>
              <a:off x="279400" y="3413125"/>
              <a:ext cx="977915" cy="549275"/>
            </a:xfrm>
            <a:custGeom>
              <a:avLst/>
              <a:gdLst>
                <a:gd name="connsiteX0" fmla="*/ 146050 w 977915"/>
                <a:gd name="connsiteY0" fmla="*/ 66675 h 549275"/>
                <a:gd name="connsiteX1" fmla="*/ 130175 w 977915"/>
                <a:gd name="connsiteY1" fmla="*/ 69850 h 549275"/>
                <a:gd name="connsiteX2" fmla="*/ 111125 w 977915"/>
                <a:gd name="connsiteY2" fmla="*/ 73025 h 549275"/>
                <a:gd name="connsiteX3" fmla="*/ 98425 w 977915"/>
                <a:gd name="connsiteY3" fmla="*/ 76200 h 549275"/>
                <a:gd name="connsiteX4" fmla="*/ 88900 w 977915"/>
                <a:gd name="connsiteY4" fmla="*/ 82550 h 549275"/>
                <a:gd name="connsiteX5" fmla="*/ 82550 w 977915"/>
                <a:gd name="connsiteY5" fmla="*/ 92075 h 549275"/>
                <a:gd name="connsiteX6" fmla="*/ 63500 w 977915"/>
                <a:gd name="connsiteY6" fmla="*/ 98425 h 549275"/>
                <a:gd name="connsiteX7" fmla="*/ 53975 w 977915"/>
                <a:gd name="connsiteY7" fmla="*/ 101600 h 549275"/>
                <a:gd name="connsiteX8" fmla="*/ 41275 w 977915"/>
                <a:gd name="connsiteY8" fmla="*/ 117475 h 549275"/>
                <a:gd name="connsiteX9" fmla="*/ 25400 w 977915"/>
                <a:gd name="connsiteY9" fmla="*/ 133350 h 549275"/>
                <a:gd name="connsiteX10" fmla="*/ 15875 w 977915"/>
                <a:gd name="connsiteY10" fmla="*/ 152400 h 549275"/>
                <a:gd name="connsiteX11" fmla="*/ 12700 w 977915"/>
                <a:gd name="connsiteY11" fmla="*/ 161925 h 549275"/>
                <a:gd name="connsiteX12" fmla="*/ 9525 w 977915"/>
                <a:gd name="connsiteY12" fmla="*/ 190500 h 549275"/>
                <a:gd name="connsiteX13" fmla="*/ 6350 w 977915"/>
                <a:gd name="connsiteY13" fmla="*/ 234950 h 549275"/>
                <a:gd name="connsiteX14" fmla="*/ 3175 w 977915"/>
                <a:gd name="connsiteY14" fmla="*/ 254000 h 549275"/>
                <a:gd name="connsiteX15" fmla="*/ 0 w 977915"/>
                <a:gd name="connsiteY15" fmla="*/ 276225 h 549275"/>
                <a:gd name="connsiteX16" fmla="*/ 3175 w 977915"/>
                <a:gd name="connsiteY16" fmla="*/ 336550 h 549275"/>
                <a:gd name="connsiteX17" fmla="*/ 6350 w 977915"/>
                <a:gd name="connsiteY17" fmla="*/ 346075 h 549275"/>
                <a:gd name="connsiteX18" fmla="*/ 19050 w 977915"/>
                <a:gd name="connsiteY18" fmla="*/ 396875 h 549275"/>
                <a:gd name="connsiteX19" fmla="*/ 22225 w 977915"/>
                <a:gd name="connsiteY19" fmla="*/ 406400 h 549275"/>
                <a:gd name="connsiteX20" fmla="*/ 25400 w 977915"/>
                <a:gd name="connsiteY20" fmla="*/ 415925 h 549275"/>
                <a:gd name="connsiteX21" fmla="*/ 31750 w 977915"/>
                <a:gd name="connsiteY21" fmla="*/ 425450 h 549275"/>
                <a:gd name="connsiteX22" fmla="*/ 34925 w 977915"/>
                <a:gd name="connsiteY22" fmla="*/ 434975 h 549275"/>
                <a:gd name="connsiteX23" fmla="*/ 41275 w 977915"/>
                <a:gd name="connsiteY23" fmla="*/ 444500 h 549275"/>
                <a:gd name="connsiteX24" fmla="*/ 44450 w 977915"/>
                <a:gd name="connsiteY24" fmla="*/ 454025 h 549275"/>
                <a:gd name="connsiteX25" fmla="*/ 53975 w 977915"/>
                <a:gd name="connsiteY25" fmla="*/ 457200 h 549275"/>
                <a:gd name="connsiteX26" fmla="*/ 66675 w 977915"/>
                <a:gd name="connsiteY26" fmla="*/ 473075 h 549275"/>
                <a:gd name="connsiteX27" fmla="*/ 92075 w 977915"/>
                <a:gd name="connsiteY27" fmla="*/ 495300 h 549275"/>
                <a:gd name="connsiteX28" fmla="*/ 101600 w 977915"/>
                <a:gd name="connsiteY28" fmla="*/ 501650 h 549275"/>
                <a:gd name="connsiteX29" fmla="*/ 111125 w 977915"/>
                <a:gd name="connsiteY29" fmla="*/ 508000 h 549275"/>
                <a:gd name="connsiteX30" fmla="*/ 120650 w 977915"/>
                <a:gd name="connsiteY30" fmla="*/ 511175 h 549275"/>
                <a:gd name="connsiteX31" fmla="*/ 130175 w 977915"/>
                <a:gd name="connsiteY31" fmla="*/ 517525 h 549275"/>
                <a:gd name="connsiteX32" fmla="*/ 146050 w 977915"/>
                <a:gd name="connsiteY32" fmla="*/ 520700 h 549275"/>
                <a:gd name="connsiteX33" fmla="*/ 155575 w 977915"/>
                <a:gd name="connsiteY33" fmla="*/ 523875 h 549275"/>
                <a:gd name="connsiteX34" fmla="*/ 203200 w 977915"/>
                <a:gd name="connsiteY34" fmla="*/ 530225 h 549275"/>
                <a:gd name="connsiteX35" fmla="*/ 276225 w 977915"/>
                <a:gd name="connsiteY35" fmla="*/ 536575 h 549275"/>
                <a:gd name="connsiteX36" fmla="*/ 317500 w 977915"/>
                <a:gd name="connsiteY36" fmla="*/ 539750 h 549275"/>
                <a:gd name="connsiteX37" fmla="*/ 409575 w 977915"/>
                <a:gd name="connsiteY37" fmla="*/ 546100 h 549275"/>
                <a:gd name="connsiteX38" fmla="*/ 492125 w 977915"/>
                <a:gd name="connsiteY38" fmla="*/ 549275 h 549275"/>
                <a:gd name="connsiteX39" fmla="*/ 606425 w 977915"/>
                <a:gd name="connsiteY39" fmla="*/ 542925 h 549275"/>
                <a:gd name="connsiteX40" fmla="*/ 625475 w 977915"/>
                <a:gd name="connsiteY40" fmla="*/ 539750 h 549275"/>
                <a:gd name="connsiteX41" fmla="*/ 666750 w 977915"/>
                <a:gd name="connsiteY41" fmla="*/ 536575 h 549275"/>
                <a:gd name="connsiteX42" fmla="*/ 708025 w 977915"/>
                <a:gd name="connsiteY42" fmla="*/ 530225 h 549275"/>
                <a:gd name="connsiteX43" fmla="*/ 749300 w 977915"/>
                <a:gd name="connsiteY43" fmla="*/ 527050 h 549275"/>
                <a:gd name="connsiteX44" fmla="*/ 793750 w 977915"/>
                <a:gd name="connsiteY44" fmla="*/ 517525 h 549275"/>
                <a:gd name="connsiteX45" fmla="*/ 803275 w 977915"/>
                <a:gd name="connsiteY45" fmla="*/ 514350 h 549275"/>
                <a:gd name="connsiteX46" fmla="*/ 812800 w 977915"/>
                <a:gd name="connsiteY46" fmla="*/ 508000 h 549275"/>
                <a:gd name="connsiteX47" fmla="*/ 822325 w 977915"/>
                <a:gd name="connsiteY47" fmla="*/ 504825 h 549275"/>
                <a:gd name="connsiteX48" fmla="*/ 831850 w 977915"/>
                <a:gd name="connsiteY48" fmla="*/ 498475 h 549275"/>
                <a:gd name="connsiteX49" fmla="*/ 841375 w 977915"/>
                <a:gd name="connsiteY49" fmla="*/ 495300 h 549275"/>
                <a:gd name="connsiteX50" fmla="*/ 860425 w 977915"/>
                <a:gd name="connsiteY50" fmla="*/ 482600 h 549275"/>
                <a:gd name="connsiteX51" fmla="*/ 866775 w 977915"/>
                <a:gd name="connsiteY51" fmla="*/ 473075 h 549275"/>
                <a:gd name="connsiteX52" fmla="*/ 876300 w 977915"/>
                <a:gd name="connsiteY52" fmla="*/ 466725 h 549275"/>
                <a:gd name="connsiteX53" fmla="*/ 895350 w 977915"/>
                <a:gd name="connsiteY53" fmla="*/ 438150 h 549275"/>
                <a:gd name="connsiteX54" fmla="*/ 901700 w 977915"/>
                <a:gd name="connsiteY54" fmla="*/ 428625 h 549275"/>
                <a:gd name="connsiteX55" fmla="*/ 911225 w 977915"/>
                <a:gd name="connsiteY55" fmla="*/ 409575 h 549275"/>
                <a:gd name="connsiteX56" fmla="*/ 917575 w 977915"/>
                <a:gd name="connsiteY56" fmla="*/ 390525 h 549275"/>
                <a:gd name="connsiteX57" fmla="*/ 927100 w 977915"/>
                <a:gd name="connsiteY57" fmla="*/ 381000 h 549275"/>
                <a:gd name="connsiteX58" fmla="*/ 933450 w 977915"/>
                <a:gd name="connsiteY58" fmla="*/ 371475 h 549275"/>
                <a:gd name="connsiteX59" fmla="*/ 942975 w 977915"/>
                <a:gd name="connsiteY59" fmla="*/ 365125 h 549275"/>
                <a:gd name="connsiteX60" fmla="*/ 946150 w 977915"/>
                <a:gd name="connsiteY60" fmla="*/ 355600 h 549275"/>
                <a:gd name="connsiteX61" fmla="*/ 958850 w 977915"/>
                <a:gd name="connsiteY61" fmla="*/ 336550 h 549275"/>
                <a:gd name="connsiteX62" fmla="*/ 974725 w 977915"/>
                <a:gd name="connsiteY62" fmla="*/ 307975 h 549275"/>
                <a:gd name="connsiteX63" fmla="*/ 977900 w 977915"/>
                <a:gd name="connsiteY63" fmla="*/ 298450 h 549275"/>
                <a:gd name="connsiteX64" fmla="*/ 974725 w 977915"/>
                <a:gd name="connsiteY64" fmla="*/ 254000 h 549275"/>
                <a:gd name="connsiteX65" fmla="*/ 962025 w 977915"/>
                <a:gd name="connsiteY65" fmla="*/ 234950 h 549275"/>
                <a:gd name="connsiteX66" fmla="*/ 955675 w 977915"/>
                <a:gd name="connsiteY66" fmla="*/ 225425 h 549275"/>
                <a:gd name="connsiteX67" fmla="*/ 936625 w 977915"/>
                <a:gd name="connsiteY67" fmla="*/ 209550 h 549275"/>
                <a:gd name="connsiteX68" fmla="*/ 914400 w 977915"/>
                <a:gd name="connsiteY68" fmla="*/ 177800 h 549275"/>
                <a:gd name="connsiteX69" fmla="*/ 901700 w 977915"/>
                <a:gd name="connsiteY69" fmla="*/ 158750 h 549275"/>
                <a:gd name="connsiteX70" fmla="*/ 895350 w 977915"/>
                <a:gd name="connsiteY70" fmla="*/ 149225 h 549275"/>
                <a:gd name="connsiteX71" fmla="*/ 889000 w 977915"/>
                <a:gd name="connsiteY71" fmla="*/ 130175 h 549275"/>
                <a:gd name="connsiteX72" fmla="*/ 885825 w 977915"/>
                <a:gd name="connsiteY72" fmla="*/ 120650 h 549275"/>
                <a:gd name="connsiteX73" fmla="*/ 879475 w 977915"/>
                <a:gd name="connsiteY73" fmla="*/ 111125 h 549275"/>
                <a:gd name="connsiteX74" fmla="*/ 866775 w 977915"/>
                <a:gd name="connsiteY74" fmla="*/ 92075 h 549275"/>
                <a:gd name="connsiteX75" fmla="*/ 847725 w 977915"/>
                <a:gd name="connsiteY75" fmla="*/ 79375 h 549275"/>
                <a:gd name="connsiteX76" fmla="*/ 819150 w 977915"/>
                <a:gd name="connsiteY76" fmla="*/ 60325 h 549275"/>
                <a:gd name="connsiteX77" fmla="*/ 809625 w 977915"/>
                <a:gd name="connsiteY77" fmla="*/ 53975 h 549275"/>
                <a:gd name="connsiteX78" fmla="*/ 800100 w 977915"/>
                <a:gd name="connsiteY78" fmla="*/ 47625 h 549275"/>
                <a:gd name="connsiteX79" fmla="*/ 781050 w 977915"/>
                <a:gd name="connsiteY79" fmla="*/ 44450 h 549275"/>
                <a:gd name="connsiteX80" fmla="*/ 771525 w 977915"/>
                <a:gd name="connsiteY80" fmla="*/ 41275 h 549275"/>
                <a:gd name="connsiteX81" fmla="*/ 733425 w 977915"/>
                <a:gd name="connsiteY81" fmla="*/ 31750 h 549275"/>
                <a:gd name="connsiteX82" fmla="*/ 679450 w 977915"/>
                <a:gd name="connsiteY82" fmla="*/ 22225 h 549275"/>
                <a:gd name="connsiteX83" fmla="*/ 657225 w 977915"/>
                <a:gd name="connsiteY83" fmla="*/ 15875 h 549275"/>
                <a:gd name="connsiteX84" fmla="*/ 619125 w 977915"/>
                <a:gd name="connsiteY84" fmla="*/ 9525 h 549275"/>
                <a:gd name="connsiteX85" fmla="*/ 603250 w 977915"/>
                <a:gd name="connsiteY85" fmla="*/ 6350 h 549275"/>
                <a:gd name="connsiteX86" fmla="*/ 568325 w 977915"/>
                <a:gd name="connsiteY86" fmla="*/ 3175 h 549275"/>
                <a:gd name="connsiteX87" fmla="*/ 536575 w 977915"/>
                <a:gd name="connsiteY87" fmla="*/ 0 h 549275"/>
                <a:gd name="connsiteX88" fmla="*/ 339725 w 977915"/>
                <a:gd name="connsiteY88" fmla="*/ 9525 h 549275"/>
                <a:gd name="connsiteX89" fmla="*/ 327025 w 977915"/>
                <a:gd name="connsiteY89" fmla="*/ 12700 h 549275"/>
                <a:gd name="connsiteX90" fmla="*/ 317500 w 977915"/>
                <a:gd name="connsiteY90" fmla="*/ 15875 h 549275"/>
                <a:gd name="connsiteX91" fmla="*/ 282575 w 977915"/>
                <a:gd name="connsiteY91" fmla="*/ 22225 h 549275"/>
                <a:gd name="connsiteX92" fmla="*/ 273050 w 977915"/>
                <a:gd name="connsiteY92" fmla="*/ 25400 h 549275"/>
                <a:gd name="connsiteX93" fmla="*/ 260350 w 977915"/>
                <a:gd name="connsiteY93" fmla="*/ 28575 h 549275"/>
                <a:gd name="connsiteX94" fmla="*/ 250825 w 977915"/>
                <a:gd name="connsiteY94" fmla="*/ 31750 h 549275"/>
                <a:gd name="connsiteX95" fmla="*/ 238125 w 977915"/>
                <a:gd name="connsiteY95" fmla="*/ 34925 h 549275"/>
                <a:gd name="connsiteX96" fmla="*/ 228600 w 977915"/>
                <a:gd name="connsiteY96" fmla="*/ 38100 h 549275"/>
                <a:gd name="connsiteX97" fmla="*/ 206375 w 977915"/>
                <a:gd name="connsiteY97" fmla="*/ 41275 h 549275"/>
                <a:gd name="connsiteX98" fmla="*/ 180975 w 977915"/>
                <a:gd name="connsiteY98" fmla="*/ 47625 h 549275"/>
                <a:gd name="connsiteX99" fmla="*/ 168275 w 977915"/>
                <a:gd name="connsiteY99" fmla="*/ 50800 h 549275"/>
                <a:gd name="connsiteX100" fmla="*/ 149225 w 977915"/>
                <a:gd name="connsiteY100" fmla="*/ 60325 h 549275"/>
                <a:gd name="connsiteX101" fmla="*/ 146050 w 977915"/>
                <a:gd name="connsiteY101" fmla="*/ 66675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77915" h="549275">
                  <a:moveTo>
                    <a:pt x="146050" y="66675"/>
                  </a:moveTo>
                  <a:cubicBezTo>
                    <a:pt x="142875" y="68262"/>
                    <a:pt x="135484" y="68885"/>
                    <a:pt x="130175" y="69850"/>
                  </a:cubicBezTo>
                  <a:cubicBezTo>
                    <a:pt x="123841" y="71002"/>
                    <a:pt x="117438" y="71762"/>
                    <a:pt x="111125" y="73025"/>
                  </a:cubicBezTo>
                  <a:cubicBezTo>
                    <a:pt x="106846" y="73881"/>
                    <a:pt x="102658" y="75142"/>
                    <a:pt x="98425" y="76200"/>
                  </a:cubicBezTo>
                  <a:cubicBezTo>
                    <a:pt x="95250" y="78317"/>
                    <a:pt x="91598" y="79852"/>
                    <a:pt x="88900" y="82550"/>
                  </a:cubicBezTo>
                  <a:cubicBezTo>
                    <a:pt x="86202" y="85248"/>
                    <a:pt x="85786" y="90053"/>
                    <a:pt x="82550" y="92075"/>
                  </a:cubicBezTo>
                  <a:cubicBezTo>
                    <a:pt x="76874" y="95623"/>
                    <a:pt x="69850" y="96308"/>
                    <a:pt x="63500" y="98425"/>
                  </a:cubicBezTo>
                  <a:lnTo>
                    <a:pt x="53975" y="101600"/>
                  </a:lnTo>
                  <a:cubicBezTo>
                    <a:pt x="47794" y="120143"/>
                    <a:pt x="55636" y="103114"/>
                    <a:pt x="41275" y="117475"/>
                  </a:cubicBezTo>
                  <a:cubicBezTo>
                    <a:pt x="20108" y="138642"/>
                    <a:pt x="50800" y="116417"/>
                    <a:pt x="25400" y="133350"/>
                  </a:cubicBezTo>
                  <a:cubicBezTo>
                    <a:pt x="17420" y="157291"/>
                    <a:pt x="28185" y="127781"/>
                    <a:pt x="15875" y="152400"/>
                  </a:cubicBezTo>
                  <a:cubicBezTo>
                    <a:pt x="14378" y="155393"/>
                    <a:pt x="13758" y="158750"/>
                    <a:pt x="12700" y="161925"/>
                  </a:cubicBezTo>
                  <a:cubicBezTo>
                    <a:pt x="11642" y="171450"/>
                    <a:pt x="10355" y="180952"/>
                    <a:pt x="9525" y="190500"/>
                  </a:cubicBezTo>
                  <a:cubicBezTo>
                    <a:pt x="8238" y="205299"/>
                    <a:pt x="7828" y="220169"/>
                    <a:pt x="6350" y="234950"/>
                  </a:cubicBezTo>
                  <a:cubicBezTo>
                    <a:pt x="5709" y="241356"/>
                    <a:pt x="4154" y="247637"/>
                    <a:pt x="3175" y="254000"/>
                  </a:cubicBezTo>
                  <a:cubicBezTo>
                    <a:pt x="2037" y="261397"/>
                    <a:pt x="1058" y="268817"/>
                    <a:pt x="0" y="276225"/>
                  </a:cubicBezTo>
                  <a:cubicBezTo>
                    <a:pt x="1058" y="296333"/>
                    <a:pt x="1352" y="316497"/>
                    <a:pt x="3175" y="336550"/>
                  </a:cubicBezTo>
                  <a:cubicBezTo>
                    <a:pt x="3478" y="339883"/>
                    <a:pt x="5597" y="342814"/>
                    <a:pt x="6350" y="346075"/>
                  </a:cubicBezTo>
                  <a:cubicBezTo>
                    <a:pt x="17844" y="395883"/>
                    <a:pt x="6911" y="360458"/>
                    <a:pt x="19050" y="396875"/>
                  </a:cubicBezTo>
                  <a:lnTo>
                    <a:pt x="22225" y="406400"/>
                  </a:lnTo>
                  <a:cubicBezTo>
                    <a:pt x="23283" y="409575"/>
                    <a:pt x="23544" y="413140"/>
                    <a:pt x="25400" y="415925"/>
                  </a:cubicBezTo>
                  <a:cubicBezTo>
                    <a:pt x="27517" y="419100"/>
                    <a:pt x="30043" y="422037"/>
                    <a:pt x="31750" y="425450"/>
                  </a:cubicBezTo>
                  <a:cubicBezTo>
                    <a:pt x="33247" y="428443"/>
                    <a:pt x="33428" y="431982"/>
                    <a:pt x="34925" y="434975"/>
                  </a:cubicBezTo>
                  <a:cubicBezTo>
                    <a:pt x="36632" y="438388"/>
                    <a:pt x="39568" y="441087"/>
                    <a:pt x="41275" y="444500"/>
                  </a:cubicBezTo>
                  <a:cubicBezTo>
                    <a:pt x="42772" y="447493"/>
                    <a:pt x="42083" y="451658"/>
                    <a:pt x="44450" y="454025"/>
                  </a:cubicBezTo>
                  <a:cubicBezTo>
                    <a:pt x="46817" y="456392"/>
                    <a:pt x="50800" y="456142"/>
                    <a:pt x="53975" y="457200"/>
                  </a:cubicBezTo>
                  <a:cubicBezTo>
                    <a:pt x="60156" y="475743"/>
                    <a:pt x="52314" y="458714"/>
                    <a:pt x="66675" y="473075"/>
                  </a:cubicBezTo>
                  <a:cubicBezTo>
                    <a:pt x="93133" y="499533"/>
                    <a:pt x="38100" y="459317"/>
                    <a:pt x="92075" y="495300"/>
                  </a:cubicBezTo>
                  <a:lnTo>
                    <a:pt x="101600" y="501650"/>
                  </a:lnTo>
                  <a:cubicBezTo>
                    <a:pt x="104775" y="503767"/>
                    <a:pt x="107505" y="506793"/>
                    <a:pt x="111125" y="508000"/>
                  </a:cubicBezTo>
                  <a:cubicBezTo>
                    <a:pt x="114300" y="509058"/>
                    <a:pt x="117657" y="509678"/>
                    <a:pt x="120650" y="511175"/>
                  </a:cubicBezTo>
                  <a:cubicBezTo>
                    <a:pt x="124063" y="512882"/>
                    <a:pt x="126602" y="516185"/>
                    <a:pt x="130175" y="517525"/>
                  </a:cubicBezTo>
                  <a:cubicBezTo>
                    <a:pt x="135228" y="519420"/>
                    <a:pt x="140815" y="519391"/>
                    <a:pt x="146050" y="520700"/>
                  </a:cubicBezTo>
                  <a:cubicBezTo>
                    <a:pt x="149297" y="521512"/>
                    <a:pt x="152293" y="523219"/>
                    <a:pt x="155575" y="523875"/>
                  </a:cubicBezTo>
                  <a:cubicBezTo>
                    <a:pt x="161395" y="525039"/>
                    <a:pt x="198709" y="529790"/>
                    <a:pt x="203200" y="530225"/>
                  </a:cubicBezTo>
                  <a:lnTo>
                    <a:pt x="276225" y="536575"/>
                  </a:lnTo>
                  <a:lnTo>
                    <a:pt x="317500" y="539750"/>
                  </a:lnTo>
                  <a:cubicBezTo>
                    <a:pt x="377958" y="545007"/>
                    <a:pt x="322211" y="542217"/>
                    <a:pt x="409575" y="546100"/>
                  </a:cubicBezTo>
                  <a:lnTo>
                    <a:pt x="492125" y="549275"/>
                  </a:lnTo>
                  <a:cubicBezTo>
                    <a:pt x="546632" y="540191"/>
                    <a:pt x="484404" y="549704"/>
                    <a:pt x="606425" y="542925"/>
                  </a:cubicBezTo>
                  <a:cubicBezTo>
                    <a:pt x="612853" y="542568"/>
                    <a:pt x="619073" y="540424"/>
                    <a:pt x="625475" y="539750"/>
                  </a:cubicBezTo>
                  <a:cubicBezTo>
                    <a:pt x="639198" y="538305"/>
                    <a:pt x="652992" y="537633"/>
                    <a:pt x="666750" y="536575"/>
                  </a:cubicBezTo>
                  <a:cubicBezTo>
                    <a:pt x="685781" y="530231"/>
                    <a:pt x="674802" y="533114"/>
                    <a:pt x="708025" y="530225"/>
                  </a:cubicBezTo>
                  <a:cubicBezTo>
                    <a:pt x="721772" y="529030"/>
                    <a:pt x="735542" y="528108"/>
                    <a:pt x="749300" y="527050"/>
                  </a:cubicBezTo>
                  <a:cubicBezTo>
                    <a:pt x="761450" y="524620"/>
                    <a:pt x="780234" y="521387"/>
                    <a:pt x="793750" y="517525"/>
                  </a:cubicBezTo>
                  <a:cubicBezTo>
                    <a:pt x="796968" y="516606"/>
                    <a:pt x="800282" y="515847"/>
                    <a:pt x="803275" y="514350"/>
                  </a:cubicBezTo>
                  <a:cubicBezTo>
                    <a:pt x="806688" y="512643"/>
                    <a:pt x="809387" y="509707"/>
                    <a:pt x="812800" y="508000"/>
                  </a:cubicBezTo>
                  <a:cubicBezTo>
                    <a:pt x="815793" y="506503"/>
                    <a:pt x="819332" y="506322"/>
                    <a:pt x="822325" y="504825"/>
                  </a:cubicBezTo>
                  <a:cubicBezTo>
                    <a:pt x="825738" y="503118"/>
                    <a:pt x="828437" y="500182"/>
                    <a:pt x="831850" y="498475"/>
                  </a:cubicBezTo>
                  <a:cubicBezTo>
                    <a:pt x="834843" y="496978"/>
                    <a:pt x="838449" y="496925"/>
                    <a:pt x="841375" y="495300"/>
                  </a:cubicBezTo>
                  <a:cubicBezTo>
                    <a:pt x="848046" y="491594"/>
                    <a:pt x="860425" y="482600"/>
                    <a:pt x="860425" y="482600"/>
                  </a:cubicBezTo>
                  <a:cubicBezTo>
                    <a:pt x="862542" y="479425"/>
                    <a:pt x="864077" y="475773"/>
                    <a:pt x="866775" y="473075"/>
                  </a:cubicBezTo>
                  <a:cubicBezTo>
                    <a:pt x="869473" y="470377"/>
                    <a:pt x="873787" y="469597"/>
                    <a:pt x="876300" y="466725"/>
                  </a:cubicBezTo>
                  <a:lnTo>
                    <a:pt x="895350" y="438150"/>
                  </a:lnTo>
                  <a:cubicBezTo>
                    <a:pt x="897467" y="434975"/>
                    <a:pt x="900493" y="432245"/>
                    <a:pt x="901700" y="428625"/>
                  </a:cubicBezTo>
                  <a:cubicBezTo>
                    <a:pt x="913279" y="393887"/>
                    <a:pt x="894812" y="446504"/>
                    <a:pt x="911225" y="409575"/>
                  </a:cubicBezTo>
                  <a:cubicBezTo>
                    <a:pt x="913943" y="403458"/>
                    <a:pt x="912842" y="395258"/>
                    <a:pt x="917575" y="390525"/>
                  </a:cubicBezTo>
                  <a:cubicBezTo>
                    <a:pt x="920750" y="387350"/>
                    <a:pt x="924225" y="384449"/>
                    <a:pt x="927100" y="381000"/>
                  </a:cubicBezTo>
                  <a:cubicBezTo>
                    <a:pt x="929543" y="378069"/>
                    <a:pt x="930752" y="374173"/>
                    <a:pt x="933450" y="371475"/>
                  </a:cubicBezTo>
                  <a:cubicBezTo>
                    <a:pt x="936148" y="368777"/>
                    <a:pt x="939800" y="367242"/>
                    <a:pt x="942975" y="365125"/>
                  </a:cubicBezTo>
                  <a:cubicBezTo>
                    <a:pt x="944033" y="361950"/>
                    <a:pt x="944525" y="358526"/>
                    <a:pt x="946150" y="355600"/>
                  </a:cubicBezTo>
                  <a:cubicBezTo>
                    <a:pt x="949856" y="348929"/>
                    <a:pt x="956437" y="343790"/>
                    <a:pt x="958850" y="336550"/>
                  </a:cubicBezTo>
                  <a:cubicBezTo>
                    <a:pt x="966620" y="313240"/>
                    <a:pt x="960467" y="322233"/>
                    <a:pt x="974725" y="307975"/>
                  </a:cubicBezTo>
                  <a:cubicBezTo>
                    <a:pt x="975783" y="304800"/>
                    <a:pt x="977900" y="301797"/>
                    <a:pt x="977900" y="298450"/>
                  </a:cubicBezTo>
                  <a:cubicBezTo>
                    <a:pt x="977900" y="283596"/>
                    <a:pt x="978328" y="268411"/>
                    <a:pt x="974725" y="254000"/>
                  </a:cubicBezTo>
                  <a:cubicBezTo>
                    <a:pt x="972874" y="246596"/>
                    <a:pt x="966258" y="241300"/>
                    <a:pt x="962025" y="234950"/>
                  </a:cubicBezTo>
                  <a:cubicBezTo>
                    <a:pt x="959908" y="231775"/>
                    <a:pt x="958850" y="227542"/>
                    <a:pt x="955675" y="225425"/>
                  </a:cubicBezTo>
                  <a:cubicBezTo>
                    <a:pt x="945877" y="218893"/>
                    <a:pt x="944774" y="219057"/>
                    <a:pt x="936625" y="209550"/>
                  </a:cubicBezTo>
                  <a:cubicBezTo>
                    <a:pt x="929573" y="201323"/>
                    <a:pt x="919865" y="185997"/>
                    <a:pt x="914400" y="177800"/>
                  </a:cubicBezTo>
                  <a:lnTo>
                    <a:pt x="901700" y="158750"/>
                  </a:lnTo>
                  <a:cubicBezTo>
                    <a:pt x="899583" y="155575"/>
                    <a:pt x="896557" y="152845"/>
                    <a:pt x="895350" y="149225"/>
                  </a:cubicBezTo>
                  <a:lnTo>
                    <a:pt x="889000" y="130175"/>
                  </a:lnTo>
                  <a:cubicBezTo>
                    <a:pt x="887942" y="127000"/>
                    <a:pt x="887681" y="123435"/>
                    <a:pt x="885825" y="120650"/>
                  </a:cubicBezTo>
                  <a:cubicBezTo>
                    <a:pt x="883708" y="117475"/>
                    <a:pt x="881182" y="114538"/>
                    <a:pt x="879475" y="111125"/>
                  </a:cubicBezTo>
                  <a:cubicBezTo>
                    <a:pt x="872732" y="97639"/>
                    <a:pt x="881548" y="103565"/>
                    <a:pt x="866775" y="92075"/>
                  </a:cubicBezTo>
                  <a:cubicBezTo>
                    <a:pt x="860751" y="87390"/>
                    <a:pt x="854075" y="83608"/>
                    <a:pt x="847725" y="79375"/>
                  </a:cubicBezTo>
                  <a:lnTo>
                    <a:pt x="819150" y="60325"/>
                  </a:lnTo>
                  <a:lnTo>
                    <a:pt x="809625" y="53975"/>
                  </a:lnTo>
                  <a:cubicBezTo>
                    <a:pt x="806450" y="51858"/>
                    <a:pt x="803864" y="48252"/>
                    <a:pt x="800100" y="47625"/>
                  </a:cubicBezTo>
                  <a:cubicBezTo>
                    <a:pt x="793750" y="46567"/>
                    <a:pt x="787334" y="45847"/>
                    <a:pt x="781050" y="44450"/>
                  </a:cubicBezTo>
                  <a:cubicBezTo>
                    <a:pt x="777783" y="43724"/>
                    <a:pt x="774759" y="42137"/>
                    <a:pt x="771525" y="41275"/>
                  </a:cubicBezTo>
                  <a:cubicBezTo>
                    <a:pt x="758876" y="37902"/>
                    <a:pt x="746338" y="33902"/>
                    <a:pt x="733425" y="31750"/>
                  </a:cubicBezTo>
                  <a:cubicBezTo>
                    <a:pt x="730800" y="31313"/>
                    <a:pt x="690850" y="25075"/>
                    <a:pt x="679450" y="22225"/>
                  </a:cubicBezTo>
                  <a:cubicBezTo>
                    <a:pt x="671975" y="20356"/>
                    <a:pt x="664765" y="17462"/>
                    <a:pt x="657225" y="15875"/>
                  </a:cubicBezTo>
                  <a:cubicBezTo>
                    <a:pt x="644626" y="13223"/>
                    <a:pt x="631750" y="12050"/>
                    <a:pt x="619125" y="9525"/>
                  </a:cubicBezTo>
                  <a:cubicBezTo>
                    <a:pt x="613833" y="8467"/>
                    <a:pt x="608605" y="7019"/>
                    <a:pt x="603250" y="6350"/>
                  </a:cubicBezTo>
                  <a:cubicBezTo>
                    <a:pt x="591651" y="4900"/>
                    <a:pt x="579962" y="4283"/>
                    <a:pt x="568325" y="3175"/>
                  </a:cubicBezTo>
                  <a:lnTo>
                    <a:pt x="536575" y="0"/>
                  </a:lnTo>
                  <a:cubicBezTo>
                    <a:pt x="362969" y="6808"/>
                    <a:pt x="428445" y="1460"/>
                    <a:pt x="339725" y="9525"/>
                  </a:cubicBezTo>
                  <a:cubicBezTo>
                    <a:pt x="335492" y="10583"/>
                    <a:pt x="331221" y="11501"/>
                    <a:pt x="327025" y="12700"/>
                  </a:cubicBezTo>
                  <a:cubicBezTo>
                    <a:pt x="323807" y="13619"/>
                    <a:pt x="320782" y="15219"/>
                    <a:pt x="317500" y="15875"/>
                  </a:cubicBezTo>
                  <a:cubicBezTo>
                    <a:pt x="287522" y="21871"/>
                    <a:pt x="304537" y="15950"/>
                    <a:pt x="282575" y="22225"/>
                  </a:cubicBezTo>
                  <a:cubicBezTo>
                    <a:pt x="279357" y="23144"/>
                    <a:pt x="276268" y="24481"/>
                    <a:pt x="273050" y="25400"/>
                  </a:cubicBezTo>
                  <a:cubicBezTo>
                    <a:pt x="268854" y="26599"/>
                    <a:pt x="264546" y="27376"/>
                    <a:pt x="260350" y="28575"/>
                  </a:cubicBezTo>
                  <a:cubicBezTo>
                    <a:pt x="257132" y="29494"/>
                    <a:pt x="254043" y="30831"/>
                    <a:pt x="250825" y="31750"/>
                  </a:cubicBezTo>
                  <a:cubicBezTo>
                    <a:pt x="246629" y="32949"/>
                    <a:pt x="242321" y="33726"/>
                    <a:pt x="238125" y="34925"/>
                  </a:cubicBezTo>
                  <a:cubicBezTo>
                    <a:pt x="234907" y="35844"/>
                    <a:pt x="231882" y="37444"/>
                    <a:pt x="228600" y="38100"/>
                  </a:cubicBezTo>
                  <a:cubicBezTo>
                    <a:pt x="221262" y="39568"/>
                    <a:pt x="213713" y="39807"/>
                    <a:pt x="206375" y="41275"/>
                  </a:cubicBezTo>
                  <a:cubicBezTo>
                    <a:pt x="197817" y="42987"/>
                    <a:pt x="189442" y="45508"/>
                    <a:pt x="180975" y="47625"/>
                  </a:cubicBezTo>
                  <a:lnTo>
                    <a:pt x="168275" y="50800"/>
                  </a:lnTo>
                  <a:cubicBezTo>
                    <a:pt x="140978" y="68998"/>
                    <a:pt x="175515" y="47180"/>
                    <a:pt x="149225" y="60325"/>
                  </a:cubicBezTo>
                  <a:cubicBezTo>
                    <a:pt x="145812" y="62032"/>
                    <a:pt x="149225" y="65088"/>
                    <a:pt x="146050" y="66675"/>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3" name="Picture 4" descr="C:\Users\rnicholl\AppData\Local\Temp\SNAGHTML46eda7.PNG">
              <a:extLst>
                <a:ext uri="{FF2B5EF4-FFF2-40B4-BE49-F238E27FC236}">
                  <a16:creationId xmlns:a16="http://schemas.microsoft.com/office/drawing/2014/main" id="{10349B53-1181-4C09-B3AB-4BFF0D8783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335" y="3142723"/>
              <a:ext cx="1086973" cy="1086973"/>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8">
              <a:extLst>
                <a:ext uri="{FF2B5EF4-FFF2-40B4-BE49-F238E27FC236}">
                  <a16:creationId xmlns:a16="http://schemas.microsoft.com/office/drawing/2014/main" id="{907D5096-3E3C-6E47-ABFE-AE35369052FA}"/>
                </a:ext>
              </a:extLst>
            </p:cNvPr>
            <p:cNvSpPr txBox="1">
              <a:spLocks/>
            </p:cNvSpPr>
            <p:nvPr/>
          </p:nvSpPr>
          <p:spPr bwMode="auto">
            <a:xfrm>
              <a:off x="1326984" y="3246581"/>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a:t>Queue Storage</a:t>
              </a:r>
            </a:p>
            <a:p>
              <a:pPr lvl="1">
                <a:spcAft>
                  <a:spcPts val="0"/>
                </a:spcAft>
              </a:pPr>
              <a:r>
                <a:rPr lang="en-US" sz="1200"/>
                <a:t>Provides reliable messaging for workflow processing</a:t>
              </a:r>
            </a:p>
            <a:p>
              <a:pPr lvl="1">
                <a:spcAft>
                  <a:spcPts val="0"/>
                </a:spcAft>
              </a:pPr>
              <a:r>
                <a:rPr lang="en-US" sz="1200"/>
                <a:t>Provides communication between components of cloud services</a:t>
              </a:r>
            </a:p>
          </p:txBody>
        </p:sp>
      </p:grpSp>
      <p:grpSp>
        <p:nvGrpSpPr>
          <p:cNvPr id="25" name="Group 24">
            <a:extLst>
              <a:ext uri="{FF2B5EF4-FFF2-40B4-BE49-F238E27FC236}">
                <a16:creationId xmlns:a16="http://schemas.microsoft.com/office/drawing/2014/main" id="{72B57391-E450-4836-A99B-D08D799E1881}"/>
              </a:ext>
            </a:extLst>
          </p:cNvPr>
          <p:cNvGrpSpPr/>
          <p:nvPr/>
        </p:nvGrpSpPr>
        <p:grpSpPr>
          <a:xfrm>
            <a:off x="215870" y="3156892"/>
            <a:ext cx="9344790" cy="1100342"/>
            <a:chOff x="759828" y="40704"/>
            <a:chExt cx="9344790" cy="1100342"/>
          </a:xfrm>
        </p:grpSpPr>
        <p:sp>
          <p:nvSpPr>
            <p:cNvPr id="17" name="Rectangle 16">
              <a:extLst>
                <a:ext uri="{FF2B5EF4-FFF2-40B4-BE49-F238E27FC236}">
                  <a16:creationId xmlns:a16="http://schemas.microsoft.com/office/drawing/2014/main" id="{D3E09B72-D17B-1D48-90FD-9F50CAC0C763}"/>
                </a:ext>
              </a:extLst>
            </p:cNvPr>
            <p:cNvSpPr/>
            <p:nvPr/>
          </p:nvSpPr>
          <p:spPr>
            <a:xfrm>
              <a:off x="1106453" y="152679"/>
              <a:ext cx="8974645" cy="877824"/>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4" name="Picture 6" descr="C:\Users\rnicholl\AppData\Local\Temp\SNAGHTML4d5c61.PNG">
              <a:extLst>
                <a:ext uri="{FF2B5EF4-FFF2-40B4-BE49-F238E27FC236}">
                  <a16:creationId xmlns:a16="http://schemas.microsoft.com/office/drawing/2014/main" id="{7D07AD9B-025B-49E1-8BE4-940BE4389E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828" y="40704"/>
              <a:ext cx="1100342" cy="1100342"/>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8">
              <a:extLst>
                <a:ext uri="{FF2B5EF4-FFF2-40B4-BE49-F238E27FC236}">
                  <a16:creationId xmlns:a16="http://schemas.microsoft.com/office/drawing/2014/main" id="{162D2617-4D64-D343-BD78-899661D2971E}"/>
                </a:ext>
              </a:extLst>
            </p:cNvPr>
            <p:cNvSpPr txBox="1">
              <a:spLocks/>
            </p:cNvSpPr>
            <p:nvPr/>
          </p:nvSpPr>
          <p:spPr bwMode="auto">
            <a:xfrm>
              <a:off x="1884162" y="152679"/>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dirty="0"/>
                <a:t>File Storage</a:t>
              </a:r>
            </a:p>
            <a:p>
              <a:pPr lvl="1">
                <a:spcAft>
                  <a:spcPts val="0"/>
                </a:spcAft>
              </a:pPr>
              <a:r>
                <a:rPr lang="en-US" sz="1200" dirty="0"/>
                <a:t>Offers shared storage for applications that use the standard SMB protocol</a:t>
              </a:r>
            </a:p>
            <a:p>
              <a:pPr lvl="1">
                <a:spcAft>
                  <a:spcPts val="0"/>
                </a:spcAft>
              </a:pPr>
              <a:r>
                <a:rPr lang="en-US" sz="1200" dirty="0">
                  <a:solidFill>
                    <a:srgbClr val="000000"/>
                  </a:solidFill>
                </a:rPr>
                <a:t>Allows</a:t>
              </a:r>
              <a:r>
                <a:rPr lang="en-US" sz="1200" dirty="0"/>
                <a:t> Azure virtual machines and cloud services to share file data through mounted shares.</a:t>
              </a:r>
              <a:endParaRPr lang="en-US" dirty="0"/>
            </a:p>
          </p:txBody>
        </p:sp>
      </p:grpSp>
      <p:sp>
        <p:nvSpPr>
          <p:cNvPr id="26" name="Slide Number Placeholder 1">
            <a:extLst>
              <a:ext uri="{FF2B5EF4-FFF2-40B4-BE49-F238E27FC236}">
                <a16:creationId xmlns:a16="http://schemas.microsoft.com/office/drawing/2014/main" id="{0F2D7973-8252-42F1-8A31-CB702521000B}"/>
              </a:ext>
            </a:extLst>
          </p:cNvPr>
          <p:cNvSpPr txBox="1">
            <a:spLocks/>
          </p:cNvSpPr>
          <p:nvPr/>
        </p:nvSpPr>
        <p:spPr>
          <a:xfrm>
            <a:off x="8889543" y="5218128"/>
            <a:ext cx="671050" cy="17101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78B7E-5EBE-134C-B481-E4E8CA36F800}" type="slidenum">
              <a:rPr lang="en-US" smtClean="0"/>
              <a:pPr/>
              <a:t>10</a:t>
            </a:fld>
            <a:endParaRPr lang="en-US"/>
          </a:p>
        </p:txBody>
      </p:sp>
      <p:sp>
        <p:nvSpPr>
          <p:cNvPr id="27" name="Footer Placeholder 4">
            <a:extLst>
              <a:ext uri="{FF2B5EF4-FFF2-40B4-BE49-F238E27FC236}">
                <a16:creationId xmlns:a16="http://schemas.microsoft.com/office/drawing/2014/main" id="{100BD599-BCD8-410E-8786-3684BF66F34F}"/>
              </a:ext>
            </a:extLst>
          </p:cNvPr>
          <p:cNvSpPr>
            <a:spLocks noGrp="1"/>
          </p:cNvSpPr>
          <p:nvPr>
            <p:ph type="ftr" sz="quarter" idx="3"/>
          </p:nvPr>
        </p:nvSpPr>
        <p:spPr>
          <a:xfrm>
            <a:off x="211138" y="5202487"/>
            <a:ext cx="3037220" cy="200025"/>
          </a:xfrm>
          <a:prstGeom prst="rect">
            <a:avLst/>
          </a:prstGeom>
        </p:spPr>
        <p:txBody>
          <a:bodyPr vert="horz" wrap="square" lIns="73244" tIns="36623" rIns="73244" bIns="36623" rtlCol="0" anchor="b">
            <a:noAutofit/>
          </a:bodyPr>
          <a:lstStyle>
            <a:lvl1pPr>
              <a:defRPr lang="en-US" sz="800">
                <a:solidFill>
                  <a:schemeClr val="bg1">
                    <a:lumMod val="75000"/>
                  </a:schemeClr>
                </a:solidFill>
              </a:defRPr>
            </a:lvl1pPr>
          </a:lstStyle>
          <a:p>
            <a:pPr>
              <a:defRPr/>
            </a:pPr>
            <a:r>
              <a:rPr lang="en-US"/>
              <a:t>© 2019 NetApp, Inc. All rights reserved. </a:t>
            </a:r>
            <a:endParaRPr/>
          </a:p>
        </p:txBody>
      </p:sp>
      <p:sp>
        <p:nvSpPr>
          <p:cNvPr id="2" name="Slide Number Placeholder 1">
            <a:extLst>
              <a:ext uri="{FF2B5EF4-FFF2-40B4-BE49-F238E27FC236}">
                <a16:creationId xmlns:a16="http://schemas.microsoft.com/office/drawing/2014/main" id="{860F0864-CC00-404C-8A25-D49711FDF593}"/>
              </a:ext>
            </a:extLst>
          </p:cNvPr>
          <p:cNvSpPr>
            <a:spLocks noGrp="1"/>
          </p:cNvSpPr>
          <p:nvPr>
            <p:ph type="sldNum" sz="quarter" idx="4"/>
          </p:nvPr>
        </p:nvSpPr>
        <p:spPr/>
        <p:txBody>
          <a:bodyPr/>
          <a:lstStyle/>
          <a:p>
            <a:fld id="{92978B7E-5EBE-134C-B481-E4E8CA36F800}" type="slidenum">
              <a:rPr lang="en-US" smtClean="0"/>
              <a:pPr/>
              <a:t>10</a:t>
            </a:fld>
            <a:endParaRPr lang="en-US"/>
          </a:p>
        </p:txBody>
      </p:sp>
    </p:spTree>
    <p:extLst>
      <p:ext uri="{BB962C8B-B14F-4D97-AF65-F5344CB8AC3E}">
        <p14:creationId xmlns:p14="http://schemas.microsoft.com/office/powerpoint/2010/main" val="3334845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45E7BA-0B04-40A5-98B1-CB650B56803F}"/>
              </a:ext>
            </a:extLst>
          </p:cNvPr>
          <p:cNvSpPr>
            <a:spLocks noGrp="1"/>
          </p:cNvSpPr>
          <p:nvPr>
            <p:ph sz="quarter" idx="15"/>
          </p:nvPr>
        </p:nvSpPr>
        <p:spPr/>
        <p:txBody>
          <a:bodyPr/>
          <a:lstStyle/>
          <a:p>
            <a:r>
              <a:rPr lang="en-US" sz="1800" dirty="0"/>
              <a:t>An </a:t>
            </a:r>
            <a:r>
              <a:rPr lang="en-US" sz="1800" b="1" dirty="0"/>
              <a:t>Azure storage account</a:t>
            </a:r>
            <a:r>
              <a:rPr lang="en-US" sz="1800" dirty="0"/>
              <a:t> contains all of your </a:t>
            </a:r>
            <a:r>
              <a:rPr lang="en-US" sz="1800" b="1" dirty="0"/>
              <a:t>Azure Storage</a:t>
            </a:r>
            <a:r>
              <a:rPr lang="en-US" sz="1800" dirty="0"/>
              <a:t> data objects: </a:t>
            </a:r>
          </a:p>
          <a:p>
            <a:pPr lvl="1"/>
            <a:r>
              <a:rPr lang="en-US" sz="1400" dirty="0"/>
              <a:t>blobs</a:t>
            </a:r>
          </a:p>
          <a:p>
            <a:pPr lvl="1"/>
            <a:r>
              <a:rPr lang="en-US" sz="1400" dirty="0"/>
              <a:t>files</a:t>
            </a:r>
          </a:p>
          <a:p>
            <a:pPr lvl="1"/>
            <a:r>
              <a:rPr lang="en-US" sz="1400" dirty="0"/>
              <a:t>queues </a:t>
            </a:r>
          </a:p>
          <a:p>
            <a:pPr lvl="1"/>
            <a:r>
              <a:rPr lang="en-US" sz="1400" dirty="0"/>
              <a:t>tables </a:t>
            </a:r>
          </a:p>
          <a:p>
            <a:pPr lvl="1"/>
            <a:r>
              <a:rPr lang="en-US" sz="1400" dirty="0"/>
              <a:t>disks</a:t>
            </a:r>
          </a:p>
          <a:p>
            <a:r>
              <a:rPr lang="en-US" sz="1800" dirty="0"/>
              <a:t>Data in your </a:t>
            </a:r>
            <a:r>
              <a:rPr lang="en-US" sz="1800" b="1" dirty="0"/>
              <a:t>Azure storage account</a:t>
            </a:r>
            <a:r>
              <a:rPr lang="en-US" sz="1800" dirty="0"/>
              <a:t> is</a:t>
            </a:r>
          </a:p>
          <a:p>
            <a:pPr lvl="1"/>
            <a:r>
              <a:rPr lang="en-US" sz="1400" dirty="0"/>
              <a:t>durable and highly available</a:t>
            </a:r>
          </a:p>
          <a:p>
            <a:pPr lvl="1"/>
            <a:r>
              <a:rPr lang="en-US" sz="1400" dirty="0"/>
              <a:t>Secure</a:t>
            </a:r>
          </a:p>
          <a:p>
            <a:pPr lvl="1"/>
            <a:r>
              <a:rPr lang="en-US" sz="1400" dirty="0"/>
              <a:t>massively scalable</a:t>
            </a:r>
          </a:p>
          <a:p>
            <a:pPr lvl="1"/>
            <a:r>
              <a:rPr lang="en-US" sz="1400" dirty="0"/>
              <a:t>accessible from anywhere in the world over HTTP or HTTPS</a:t>
            </a:r>
          </a:p>
          <a:p>
            <a:endParaRPr lang="en-US" dirty="0"/>
          </a:p>
        </p:txBody>
      </p:sp>
      <p:sp>
        <p:nvSpPr>
          <p:cNvPr id="2" name="Title 1">
            <a:extLst>
              <a:ext uri="{FF2B5EF4-FFF2-40B4-BE49-F238E27FC236}">
                <a16:creationId xmlns:a16="http://schemas.microsoft.com/office/drawing/2014/main" id="{84029D95-B8D5-4B62-A688-58659B662C35}"/>
              </a:ext>
            </a:extLst>
          </p:cNvPr>
          <p:cNvSpPr>
            <a:spLocks noGrp="1"/>
          </p:cNvSpPr>
          <p:nvPr>
            <p:ph type="title"/>
          </p:nvPr>
        </p:nvSpPr>
        <p:spPr/>
        <p:txBody>
          <a:bodyPr/>
          <a:lstStyle/>
          <a:p>
            <a:r>
              <a:rPr lang="en-US" dirty="0"/>
              <a:t>Azure Storage Accounts</a:t>
            </a:r>
          </a:p>
        </p:txBody>
      </p:sp>
      <p:sp>
        <p:nvSpPr>
          <p:cNvPr id="8" name="Text Placeholder 7">
            <a:extLst>
              <a:ext uri="{FF2B5EF4-FFF2-40B4-BE49-F238E27FC236}">
                <a16:creationId xmlns:a16="http://schemas.microsoft.com/office/drawing/2014/main" id="{CF41AF11-D0D4-4BF0-B8FB-FCC385672844}"/>
              </a:ext>
            </a:extLst>
          </p:cNvPr>
          <p:cNvSpPr>
            <a:spLocks noGrp="1"/>
          </p:cNvSpPr>
          <p:nvPr>
            <p:ph type="body" idx="10"/>
          </p:nvPr>
        </p:nvSpPr>
        <p:spPr/>
        <p:txBody>
          <a:bodyPr/>
          <a:lstStyle/>
          <a:p>
            <a:endParaRPr lang="en-US"/>
          </a:p>
        </p:txBody>
      </p:sp>
      <p:sp>
        <p:nvSpPr>
          <p:cNvPr id="5" name="Slide Number Placeholder 4">
            <a:extLst>
              <a:ext uri="{FF2B5EF4-FFF2-40B4-BE49-F238E27FC236}">
                <a16:creationId xmlns:a16="http://schemas.microsoft.com/office/drawing/2014/main" id="{1343B4D4-AF3A-4EE1-A8AF-2AE44FA9C3A0}"/>
              </a:ext>
            </a:extLst>
          </p:cNvPr>
          <p:cNvSpPr>
            <a:spLocks noGrp="1"/>
          </p:cNvSpPr>
          <p:nvPr>
            <p:ph type="sldNum" sz="quarter" idx="4"/>
          </p:nvPr>
        </p:nvSpPr>
        <p:spPr/>
        <p:txBody>
          <a:bodyPr/>
          <a:lstStyle/>
          <a:p>
            <a:fld id="{92978B7E-5EBE-134C-B481-E4E8CA36F800}" type="slidenum">
              <a:rPr lang="en-US" smtClean="0"/>
              <a:pPr/>
              <a:t>11</a:t>
            </a:fld>
            <a:endParaRPr lang="en-US"/>
          </a:p>
        </p:txBody>
      </p:sp>
      <p:sp>
        <p:nvSpPr>
          <p:cNvPr id="10" name="Text Placeholder 9">
            <a:extLst>
              <a:ext uri="{FF2B5EF4-FFF2-40B4-BE49-F238E27FC236}">
                <a16:creationId xmlns:a16="http://schemas.microsoft.com/office/drawing/2014/main" id="{CCE4306F-9BC9-4AED-B2F2-54BA78A3B9A8}"/>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1D64240F-DE4F-4502-807E-2BD5D69CD7BD}"/>
              </a:ext>
            </a:extLst>
          </p:cNvPr>
          <p:cNvSpPr>
            <a:spLocks noGrp="1"/>
          </p:cNvSpPr>
          <p:nvPr>
            <p:ph type="ftr" sz="quarter" idx="3"/>
          </p:nvPr>
        </p:nvSpPr>
        <p:spPr/>
        <p:txBody>
          <a:bodyPr/>
          <a:lstStyle/>
          <a:p>
            <a:pPr>
              <a:defRPr/>
            </a:pPr>
            <a:r>
              <a:rPr lang="en-US"/>
              <a:t>© 2019 NetApp, Inc. All rights reserved. </a:t>
            </a:r>
          </a:p>
        </p:txBody>
      </p:sp>
      <p:pic>
        <p:nvPicPr>
          <p:cNvPr id="11" name="Picture 10">
            <a:extLst>
              <a:ext uri="{FF2B5EF4-FFF2-40B4-BE49-F238E27FC236}">
                <a16:creationId xmlns:a16="http://schemas.microsoft.com/office/drawing/2014/main" id="{D51ADC0E-D90F-41E5-A76C-8F6FDDD61ADB}"/>
              </a:ext>
            </a:extLst>
          </p:cNvPr>
          <p:cNvPicPr>
            <a:picLocks noChangeAspect="1"/>
          </p:cNvPicPr>
          <p:nvPr/>
        </p:nvPicPr>
        <p:blipFill>
          <a:blip r:embed="rId3"/>
          <a:stretch>
            <a:fillRect/>
          </a:stretch>
        </p:blipFill>
        <p:spPr>
          <a:xfrm>
            <a:off x="5087991" y="1749068"/>
            <a:ext cx="4041768" cy="2235872"/>
          </a:xfrm>
          <a:prstGeom prst="rect">
            <a:avLst/>
          </a:prstGeom>
        </p:spPr>
      </p:pic>
    </p:spTree>
    <p:extLst>
      <p:ext uri="{BB962C8B-B14F-4D97-AF65-F5344CB8AC3E}">
        <p14:creationId xmlns:p14="http://schemas.microsoft.com/office/powerpoint/2010/main" val="207223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br>
              <a:rPr lang="en-US" dirty="0"/>
            </a:br>
            <a:br>
              <a:rPr lang="en-US" dirty="0"/>
            </a:br>
            <a:endParaRPr lang="en-US" dirty="0"/>
          </a:p>
        </p:txBody>
      </p:sp>
      <p:sp>
        <p:nvSpPr>
          <p:cNvPr id="72" name="Content Placeholder 71">
            <a:extLst>
              <a:ext uri="{FF2B5EF4-FFF2-40B4-BE49-F238E27FC236}">
                <a16:creationId xmlns:a16="http://schemas.microsoft.com/office/drawing/2014/main" id="{E7C2EAA2-476B-40BC-83B6-E467C3F3C8A7}"/>
              </a:ext>
            </a:extLst>
          </p:cNvPr>
          <p:cNvSpPr>
            <a:spLocks noGrp="1"/>
          </p:cNvSpPr>
          <p:nvPr>
            <p:ph sz="quarter" idx="14"/>
          </p:nvPr>
        </p:nvSpPr>
        <p:spPr/>
        <p:txBody>
          <a:bodyPr/>
          <a:lstStyle/>
          <a:p>
            <a:endParaRPr lang="en-US" dirty="0"/>
          </a:p>
        </p:txBody>
      </p:sp>
      <p:sp>
        <p:nvSpPr>
          <p:cNvPr id="71" name="Text Placeholder 70">
            <a:extLst>
              <a:ext uri="{FF2B5EF4-FFF2-40B4-BE49-F238E27FC236}">
                <a16:creationId xmlns:a16="http://schemas.microsoft.com/office/drawing/2014/main" id="{2F2D8166-C8AC-45D9-B74A-09A309411A43}"/>
              </a:ext>
            </a:extLst>
          </p:cNvPr>
          <p:cNvSpPr>
            <a:spLocks noGrp="1"/>
          </p:cNvSpPr>
          <p:nvPr>
            <p:ph type="body" idx="10"/>
          </p:nvPr>
        </p:nvSpPr>
        <p:spPr/>
        <p:txBody>
          <a:bodyPr/>
          <a:lstStyle/>
          <a:p>
            <a:r>
              <a:rPr lang="en-US" dirty="0"/>
              <a:t>Replication Options</a:t>
            </a:r>
          </a:p>
        </p:txBody>
      </p:sp>
      <p:sp>
        <p:nvSpPr>
          <p:cNvPr id="3" name="Slide Number Placeholder 2"/>
          <p:cNvSpPr>
            <a:spLocks noGrp="1"/>
          </p:cNvSpPr>
          <p:nvPr>
            <p:ph type="sldNum" sz="quarter" idx="4"/>
          </p:nvPr>
        </p:nvSpPr>
        <p:spPr/>
        <p:txBody>
          <a:bodyPr/>
          <a:lstStyle/>
          <a:p>
            <a:pPr defTabSz="731643">
              <a:defRPr/>
            </a:pPr>
            <a:fld id="{0E05EA2D-13DB-4BA1-9DA1-8ED54A2EECC2}" type="slidenum">
              <a:rPr lang="en-US">
                <a:solidFill>
                  <a:srgbClr val="434343">
                    <a:tint val="75000"/>
                  </a:srgbClr>
                </a:solidFill>
                <a:latin typeface="Segoe UI"/>
              </a:rPr>
              <a:pPr defTabSz="731643">
                <a:defRPr/>
              </a:pPr>
              <a:t>12</a:t>
            </a:fld>
            <a:endParaRPr lang="en-US">
              <a:solidFill>
                <a:srgbClr val="434343">
                  <a:tint val="75000"/>
                </a:srgbClr>
              </a:solidFill>
              <a:latin typeface="Segoe UI"/>
            </a:endParaRPr>
          </a:p>
        </p:txBody>
      </p:sp>
      <p:sp>
        <p:nvSpPr>
          <p:cNvPr id="73" name="Text Placeholder 72">
            <a:extLst>
              <a:ext uri="{FF2B5EF4-FFF2-40B4-BE49-F238E27FC236}">
                <a16:creationId xmlns:a16="http://schemas.microsoft.com/office/drawing/2014/main" id="{8A893792-856C-4352-A008-8BFF2C676B2D}"/>
              </a:ext>
            </a:extLst>
          </p:cNvPr>
          <p:cNvSpPr>
            <a:spLocks noGrp="1"/>
          </p:cNvSpPr>
          <p:nvPr>
            <p:ph type="body" sz="quarter" idx="16"/>
          </p:nvPr>
        </p:nvSpPr>
        <p:spPr/>
        <p:txBody>
          <a:bodyPr/>
          <a:lstStyle/>
          <a:p>
            <a:endParaRPr lang="en-US"/>
          </a:p>
        </p:txBody>
      </p:sp>
      <p:sp>
        <p:nvSpPr>
          <p:cNvPr id="6" name="Title 1">
            <a:extLst>
              <a:ext uri="{FF2B5EF4-FFF2-40B4-BE49-F238E27FC236}">
                <a16:creationId xmlns:a16="http://schemas.microsoft.com/office/drawing/2014/main" id="{545DE596-D6BC-4D42-BBCF-A2B95AABEB6B}"/>
              </a:ext>
            </a:extLst>
          </p:cNvPr>
          <p:cNvSpPr txBox="1">
            <a:spLocks/>
          </p:cNvSpPr>
          <p:nvPr/>
        </p:nvSpPr>
        <p:spPr>
          <a:xfrm>
            <a:off x="113104" y="468071"/>
            <a:ext cx="8642761" cy="434548"/>
          </a:xfrm>
          <a:prstGeom prst="rect">
            <a:avLst/>
          </a:prstGeom>
        </p:spPr>
        <p:txBody>
          <a:bodyPr vert="horz" wrap="square" lIns="114759" tIns="71724" rIns="114759" bIns="71724" rtlCol="0" anchor="t">
            <a:noAutofit/>
          </a:bodyPr>
          <a:lstStyle>
            <a:lvl1pPr algn="l" defTabSz="932563"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sz="2800" dirty="0">
                <a:solidFill>
                  <a:schemeClr val="accent1"/>
                </a:solidFill>
              </a:rPr>
              <a:t>Storage Durability and Availability</a:t>
            </a:r>
          </a:p>
        </p:txBody>
      </p:sp>
      <p:grpSp>
        <p:nvGrpSpPr>
          <p:cNvPr id="8" name="Group 7">
            <a:extLst>
              <a:ext uri="{FF2B5EF4-FFF2-40B4-BE49-F238E27FC236}">
                <a16:creationId xmlns:a16="http://schemas.microsoft.com/office/drawing/2014/main" id="{7FFE716D-46EB-44BA-A3F3-AB3E7C0E2466}"/>
              </a:ext>
            </a:extLst>
          </p:cNvPr>
          <p:cNvGrpSpPr/>
          <p:nvPr/>
        </p:nvGrpSpPr>
        <p:grpSpPr>
          <a:xfrm>
            <a:off x="565810" y="1429986"/>
            <a:ext cx="1820687" cy="3507390"/>
            <a:chOff x="1104973" y="1918840"/>
            <a:chExt cx="2321165" cy="4471516"/>
          </a:xfrm>
        </p:grpSpPr>
        <p:sp>
          <p:nvSpPr>
            <p:cNvPr id="9" name="Rectangle 8">
              <a:extLst>
                <a:ext uri="{FF2B5EF4-FFF2-40B4-BE49-F238E27FC236}">
                  <a16:creationId xmlns:a16="http://schemas.microsoft.com/office/drawing/2014/main" id="{E36B371E-1F1F-4152-BD04-BFB301E9A840}"/>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0628" tIns="112503" rIns="140628" bIns="11250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17022" fontAlgn="base">
                <a:spcBef>
                  <a:spcPct val="0"/>
                </a:spcBef>
                <a:spcAft>
                  <a:spcPct val="0"/>
                </a:spcAft>
                <a:defRPr/>
              </a:pPr>
              <a:r>
                <a:rPr lang="en-US" sz="1412" dirty="0" err="1">
                  <a:solidFill>
                    <a:srgbClr val="0078D7"/>
                  </a:solidFill>
                  <a:latin typeface="Segoe UI Semibold" panose="020B0702040204020203" pitchFamily="34" charset="0"/>
                  <a:ea typeface="Segoe UI" pitchFamily="34" charset="0"/>
                  <a:cs typeface="Segoe UI Semibold" panose="020B0702040204020203" pitchFamily="34" charset="0"/>
                </a:rPr>
                <a:t>LRS</a:t>
              </a:r>
              <a:endParaRPr lang="en-US" sz="1255" dirty="0">
                <a:solidFill>
                  <a:srgbClr val="0078D7"/>
                </a:solidFill>
                <a:latin typeface="Segoe UI Semibold" panose="020B0702040204020203" pitchFamily="34" charset="0"/>
                <a:ea typeface="Segoe UI" pitchFamily="34" charset="0"/>
                <a:cs typeface="Segoe UI Semibold" panose="020B0702040204020203" pitchFamily="34" charset="0"/>
              </a:endParaRPr>
            </a:p>
            <a:p>
              <a:pPr defTabSz="717022" fontAlgn="base">
                <a:spcBef>
                  <a:spcPct val="0"/>
                </a:spcBef>
                <a:spcAft>
                  <a:spcPct val="0"/>
                </a:spcAft>
                <a:defRPr/>
              </a:pPr>
              <a:endParaRPr lang="en-US" sz="1384"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717022" fontAlgn="base">
                <a:spcBef>
                  <a:spcPct val="0"/>
                </a:spcBef>
                <a:spcAft>
                  <a:spcPts val="471"/>
                </a:spcAft>
                <a:defRPr/>
              </a:pP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1 region</a:t>
              </a:r>
            </a:p>
            <a:p>
              <a:pPr defTabSz="717022" fontAlgn="base">
                <a:spcBef>
                  <a:spcPct val="0"/>
                </a:spcBef>
                <a:spcAft>
                  <a:spcPts val="471"/>
                </a:spcAft>
                <a:defRPr/>
              </a:pP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defTabSz="717022" fontAlgn="base">
                <a:spcBef>
                  <a:spcPct val="0"/>
                </a:spcBef>
                <a:spcAft>
                  <a:spcPts val="471"/>
                </a:spcAft>
                <a:defRPr/>
              </a:pP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t>
              </a:r>
              <a:r>
                <a:rPr lang="en-US" sz="1098" dirty="0" err="1">
                  <a:solidFill>
                    <a:srgbClr val="2F2F2F"/>
                  </a:solidFill>
                  <a:latin typeface="Segoe UI" panose="020B0502040204020203" pitchFamily="34" charset="0"/>
                  <a:ea typeface="Segoe UI" panose="020B0502040204020203" pitchFamily="34" charset="0"/>
                  <a:cs typeface="Segoe UI" panose="020B0502040204020203" pitchFamily="34" charset="0"/>
                </a:rPr>
                <a:t>ack’d</a:t>
              </a: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 when all replicas are committed</a:t>
              </a:r>
            </a:p>
            <a:p>
              <a:pPr defTabSz="717022" fontAlgn="base">
                <a:spcBef>
                  <a:spcPct val="0"/>
                </a:spcBef>
                <a:spcAft>
                  <a:spcPct val="0"/>
                </a:spcAft>
                <a:defRPr/>
              </a:pPr>
              <a:endParaRPr lang="en-US" sz="123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B3B3CDEC-AF3A-4625-98B7-9477B63C86B9}"/>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40628" tIns="112503" rIns="140628" bIns="112503" numCol="1" spcCol="0" rtlCol="0" fromWordArt="0" anchor="t" anchorCtr="0" forceAA="0" compatLnSpc="1">
              <a:prstTxWarp prst="textNoShape">
                <a:avLst/>
              </a:prstTxWarp>
              <a:noAutofit/>
            </a:bodyPr>
            <a:lstStyle/>
            <a:p>
              <a:pPr algn="ctr" defTabSz="717022" fontAlgn="base">
                <a:lnSpc>
                  <a:spcPct val="90000"/>
                </a:lnSpc>
                <a:spcBef>
                  <a:spcPct val="0"/>
                </a:spcBef>
                <a:spcAft>
                  <a:spcPct val="0"/>
                </a:spcAft>
                <a:defRPr/>
              </a:pPr>
              <a:endParaRPr lang="en-US" sz="18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Database_EFC7" title="Icon of a cylinder">
              <a:extLst>
                <a:ext uri="{FF2B5EF4-FFF2-40B4-BE49-F238E27FC236}">
                  <a16:creationId xmlns:a16="http://schemas.microsoft.com/office/drawing/2014/main" id="{7D811765-AB32-401A-BC6B-7A7E9CBE10BD}"/>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12" name="Database_EFC7" title="Icon of a cylinder">
              <a:extLst>
                <a:ext uri="{FF2B5EF4-FFF2-40B4-BE49-F238E27FC236}">
                  <a16:creationId xmlns:a16="http://schemas.microsoft.com/office/drawing/2014/main" id="{C6D61273-7347-46BD-BD1B-777E21A9633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13" name="Database_EFC7" title="Icon of a cylinder">
              <a:extLst>
                <a:ext uri="{FF2B5EF4-FFF2-40B4-BE49-F238E27FC236}">
                  <a16:creationId xmlns:a16="http://schemas.microsoft.com/office/drawing/2014/main" id="{0486B787-61C4-4872-8BCF-690B5FE1736E}"/>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cxnSp>
          <p:nvCxnSpPr>
            <p:cNvPr id="14" name="Straight Arrow Connector 13">
              <a:extLst>
                <a:ext uri="{FF2B5EF4-FFF2-40B4-BE49-F238E27FC236}">
                  <a16:creationId xmlns:a16="http://schemas.microsoft.com/office/drawing/2014/main" id="{91D88935-B076-4D7B-B616-48C91F89380B}"/>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8878A64-C0D1-4868-AF1A-6CD5B1EE9F40}"/>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CEE25D6-4B3B-49B8-A48B-31B3E8AEB5CC}"/>
              </a:ext>
            </a:extLst>
          </p:cNvPr>
          <p:cNvGrpSpPr/>
          <p:nvPr/>
        </p:nvGrpSpPr>
        <p:grpSpPr>
          <a:xfrm>
            <a:off x="3338832" y="1491402"/>
            <a:ext cx="2163573" cy="3462311"/>
            <a:chOff x="4525412" y="1976311"/>
            <a:chExt cx="2758305" cy="4414046"/>
          </a:xfrm>
        </p:grpSpPr>
        <p:sp>
          <p:nvSpPr>
            <p:cNvPr id="17" name="Rectangle 16">
              <a:extLst>
                <a:ext uri="{FF2B5EF4-FFF2-40B4-BE49-F238E27FC236}">
                  <a16:creationId xmlns:a16="http://schemas.microsoft.com/office/drawing/2014/main" id="{96ECDAA4-E348-4076-B61C-66DA55346551}"/>
                </a:ext>
              </a:extLst>
            </p:cNvPr>
            <p:cNvSpPr/>
            <p:nvPr/>
          </p:nvSpPr>
          <p:spPr bwMode="auto">
            <a:xfrm>
              <a:off x="4525413" y="3887730"/>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0628" tIns="112503" rIns="140628" bIns="11250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17229">
                <a:defRPr/>
              </a:pPr>
              <a:r>
                <a:rPr lang="en-US" sz="1255">
                  <a:solidFill>
                    <a:srgbClr val="002050">
                      <a:lumMod val="50000"/>
                      <a:lumOff val="50000"/>
                    </a:srgbClr>
                  </a:solidFill>
                  <a:latin typeface="Segoe UI Semibold" panose="020B0702040204020203" pitchFamily="34" charset="0"/>
                  <a:cs typeface="Segoe UI Semibold" panose="020B0702040204020203" pitchFamily="34" charset="0"/>
                </a:rPr>
                <a:t>GRS</a:t>
              </a:r>
            </a:p>
            <a:p>
              <a:pPr defTabSz="717229">
                <a:defRPr/>
              </a:pPr>
              <a:endParaRPr lang="en-US" sz="1384">
                <a:solidFill>
                  <a:srgbClr val="FFFFFF"/>
                </a:solidFill>
                <a:latin typeface="Segoe UI Semilight"/>
              </a:endParaRPr>
            </a:p>
            <a:p>
              <a:pPr defTabSz="717229">
                <a:spcAft>
                  <a:spcPts val="471"/>
                </a:spcAft>
                <a:defRPr/>
              </a:pPr>
              <a:r>
                <a:rPr lang="en-US" sz="1098">
                  <a:solidFill>
                    <a:srgbClr val="2F2F2F"/>
                  </a:solidFill>
                  <a:latin typeface="Segoe UI" panose="020B0502040204020203" pitchFamily="34" charset="0"/>
                  <a:cs typeface="Segoe UI" panose="020B0502040204020203" pitchFamily="34" charset="0"/>
                </a:rPr>
                <a:t>6 replicas, 2 regions (3/region)</a:t>
              </a:r>
            </a:p>
            <a:p>
              <a:pPr defTabSz="717229">
                <a:spcAft>
                  <a:spcPts val="471"/>
                </a:spcAft>
                <a:defRPr/>
              </a:pPr>
              <a:r>
                <a:rPr lang="en-US" sz="1098">
                  <a:solidFill>
                    <a:srgbClr val="2F2F2F"/>
                  </a:solidFill>
                  <a:latin typeface="Segoe UI" panose="020B0502040204020203" pitchFamily="34" charset="0"/>
                  <a:cs typeface="Segoe UI" panose="020B0502040204020203" pitchFamily="34" charset="0"/>
                </a:rPr>
                <a:t>Protects against major regional disasters</a:t>
              </a:r>
            </a:p>
            <a:p>
              <a:pPr defTabSz="717229">
                <a:spcAft>
                  <a:spcPts val="471"/>
                </a:spcAft>
                <a:defRPr/>
              </a:pPr>
              <a:r>
                <a:rPr lang="en-US" sz="1098">
                  <a:solidFill>
                    <a:srgbClr val="2F2F2F"/>
                  </a:solidFill>
                  <a:latin typeface="Segoe UI" panose="020B0502040204020203" pitchFamily="34" charset="0"/>
                  <a:cs typeface="Segoe UI" panose="020B0502040204020203" pitchFamily="34" charset="0"/>
                </a:rPr>
                <a:t>Asynchronous to secondary</a:t>
              </a:r>
            </a:p>
            <a:p>
              <a:pPr marL="219727" indent="-219727" defTabSz="717229">
                <a:buFont typeface="Arial" panose="020B0604020202020204" pitchFamily="34" charset="0"/>
                <a:buChar char="•"/>
                <a:defRPr/>
              </a:pPr>
              <a:endParaRPr lang="en-US" sz="1098">
                <a:solidFill>
                  <a:srgbClr val="2F2F2F"/>
                </a:solidFill>
                <a:latin typeface="Segoe UI Semilight"/>
              </a:endParaRPr>
            </a:p>
            <a:p>
              <a:pPr defTabSz="717229">
                <a:lnSpc>
                  <a:spcPct val="90000"/>
                </a:lnSpc>
                <a:spcAft>
                  <a:spcPts val="461"/>
                </a:spcAft>
                <a:defRPr/>
              </a:pPr>
              <a:endParaRPr lang="en-US" sz="1384">
                <a:solidFill>
                  <a:srgbClr val="FFFFFF"/>
                </a:solidFill>
                <a:latin typeface="Segoe UI Semilight"/>
              </a:endParaRPr>
            </a:p>
            <a:p>
              <a:pPr defTabSz="717229">
                <a:lnSpc>
                  <a:spcPct val="90000"/>
                </a:lnSpc>
                <a:spcAft>
                  <a:spcPts val="461"/>
                </a:spcAft>
                <a:defRPr/>
              </a:pPr>
              <a:endParaRPr lang="en-US" sz="1384">
                <a:solidFill>
                  <a:srgbClr val="FFFFFF"/>
                </a:solidFill>
                <a:latin typeface="Segoe UI Semilight"/>
              </a:endParaRPr>
            </a:p>
          </p:txBody>
        </p:sp>
        <p:sp>
          <p:nvSpPr>
            <p:cNvPr id="18" name="Rectangle 17">
              <a:extLst>
                <a:ext uri="{FF2B5EF4-FFF2-40B4-BE49-F238E27FC236}">
                  <a16:creationId xmlns:a16="http://schemas.microsoft.com/office/drawing/2014/main" id="{9ECCE3A9-80B0-4740-B86E-A12C18566ED4}"/>
                </a:ext>
              </a:extLst>
            </p:cNvPr>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40628" tIns="112503" rIns="140628" bIns="112503" numCol="1" spcCol="0" rtlCol="0" fromWordArt="0" anchor="t" anchorCtr="0" forceAA="0" compatLnSpc="1">
              <a:prstTxWarp prst="textNoShape">
                <a:avLst/>
              </a:prstTxWarp>
              <a:noAutofit/>
            </a:bodyPr>
            <a:lstStyle/>
            <a:p>
              <a:pPr algn="ctr" defTabSz="717022" fontAlgn="base">
                <a:lnSpc>
                  <a:spcPct val="90000"/>
                </a:lnSpc>
                <a:spcBef>
                  <a:spcPct val="0"/>
                </a:spcBef>
                <a:spcAft>
                  <a:spcPct val="0"/>
                </a:spcAft>
                <a:defRPr/>
              </a:pPr>
              <a:endParaRPr lang="en-US" sz="18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C92BEAC4-155E-4E83-9FD3-E7217D6BCDB4}"/>
                </a:ext>
              </a:extLst>
            </p:cNvPr>
            <p:cNvSpPr txBox="1"/>
            <p:nvPr/>
          </p:nvSpPr>
          <p:spPr>
            <a:xfrm>
              <a:off x="5072843" y="2543828"/>
              <a:ext cx="1449288"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Typically &gt;300mi</a:t>
              </a:r>
            </a:p>
          </p:txBody>
        </p:sp>
        <p:sp>
          <p:nvSpPr>
            <p:cNvPr id="20" name="TextBox 19">
              <a:extLst>
                <a:ext uri="{FF2B5EF4-FFF2-40B4-BE49-F238E27FC236}">
                  <a16:creationId xmlns:a16="http://schemas.microsoft.com/office/drawing/2014/main" id="{CFFAE6FC-2009-4E88-B0E7-F70CA858F566}"/>
                </a:ext>
              </a:extLst>
            </p:cNvPr>
            <p:cNvSpPr txBox="1"/>
            <p:nvPr/>
          </p:nvSpPr>
          <p:spPr>
            <a:xfrm>
              <a:off x="5435637" y="3141579"/>
              <a:ext cx="742188"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Async</a:t>
              </a:r>
            </a:p>
          </p:txBody>
        </p:sp>
        <p:sp>
          <p:nvSpPr>
            <p:cNvPr id="21" name="TextBox 20">
              <a:extLst>
                <a:ext uri="{FF2B5EF4-FFF2-40B4-BE49-F238E27FC236}">
                  <a16:creationId xmlns:a16="http://schemas.microsoft.com/office/drawing/2014/main" id="{7ED810F2-284E-48C6-84F7-E687123E889B}"/>
                </a:ext>
              </a:extLst>
            </p:cNvPr>
            <p:cNvSpPr txBox="1"/>
            <p:nvPr/>
          </p:nvSpPr>
          <p:spPr>
            <a:xfrm>
              <a:off x="4729191" y="3509843"/>
              <a:ext cx="854589"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Primary</a:t>
              </a:r>
            </a:p>
          </p:txBody>
        </p:sp>
        <p:sp>
          <p:nvSpPr>
            <p:cNvPr id="22" name="TextBox 21">
              <a:extLst>
                <a:ext uri="{FF2B5EF4-FFF2-40B4-BE49-F238E27FC236}">
                  <a16:creationId xmlns:a16="http://schemas.microsoft.com/office/drawing/2014/main" id="{2634BC25-5346-4747-9EA2-3E5B311F6492}"/>
                </a:ext>
              </a:extLst>
            </p:cNvPr>
            <p:cNvSpPr txBox="1"/>
            <p:nvPr/>
          </p:nvSpPr>
          <p:spPr>
            <a:xfrm>
              <a:off x="6224154" y="3509843"/>
              <a:ext cx="1038517"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Secondary</a:t>
              </a:r>
            </a:p>
          </p:txBody>
        </p:sp>
        <p:sp>
          <p:nvSpPr>
            <p:cNvPr id="23" name="Rectangle 22">
              <a:extLst>
                <a:ext uri="{FF2B5EF4-FFF2-40B4-BE49-F238E27FC236}">
                  <a16:creationId xmlns:a16="http://schemas.microsoft.com/office/drawing/2014/main" id="{DF02CA61-3FC7-41E5-B399-1F23B4DC808B}"/>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40628" tIns="112503" rIns="140628" bIns="112503" numCol="1" spcCol="0" rtlCol="0" fromWordArt="0" anchor="t" anchorCtr="0" forceAA="0" compatLnSpc="1">
              <a:prstTxWarp prst="textNoShape">
                <a:avLst/>
              </a:prstTxWarp>
              <a:noAutofit/>
            </a:bodyPr>
            <a:lstStyle/>
            <a:p>
              <a:pPr algn="ctr" defTabSz="717022" fontAlgn="base">
                <a:lnSpc>
                  <a:spcPct val="90000"/>
                </a:lnSpc>
                <a:spcBef>
                  <a:spcPct val="0"/>
                </a:spcBef>
                <a:spcAft>
                  <a:spcPct val="0"/>
                </a:spcAft>
                <a:defRPr/>
              </a:pPr>
              <a:endParaRPr lang="en-US" sz="18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Database_EFC7" title="Icon of a cylinder">
              <a:extLst>
                <a:ext uri="{FF2B5EF4-FFF2-40B4-BE49-F238E27FC236}">
                  <a16:creationId xmlns:a16="http://schemas.microsoft.com/office/drawing/2014/main" id="{544EB029-6060-4707-B00E-5A868818C011}"/>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25" name="Database_EFC7" title="Icon of a cylinder">
              <a:extLst>
                <a:ext uri="{FF2B5EF4-FFF2-40B4-BE49-F238E27FC236}">
                  <a16:creationId xmlns:a16="http://schemas.microsoft.com/office/drawing/2014/main" id="{25EABA31-33A0-44FB-A302-14BEA5B0F476}"/>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26" name="Database_EFC7" title="Icon of a cylinder">
              <a:extLst>
                <a:ext uri="{FF2B5EF4-FFF2-40B4-BE49-F238E27FC236}">
                  <a16:creationId xmlns:a16="http://schemas.microsoft.com/office/drawing/2014/main" id="{C22D9049-4B67-41CA-8871-809E99601E98}"/>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cxnSp>
          <p:nvCxnSpPr>
            <p:cNvPr id="27" name="Straight Arrow Connector 26">
              <a:extLst>
                <a:ext uri="{FF2B5EF4-FFF2-40B4-BE49-F238E27FC236}">
                  <a16:creationId xmlns:a16="http://schemas.microsoft.com/office/drawing/2014/main" id="{EDD5C739-5A50-4B70-8773-78D94640AC93}"/>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D595DA-A326-4A09-9EF5-85E9A03DB2FB}"/>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Database_EFC7" title="Icon of a cylinder">
              <a:extLst>
                <a:ext uri="{FF2B5EF4-FFF2-40B4-BE49-F238E27FC236}">
                  <a16:creationId xmlns:a16="http://schemas.microsoft.com/office/drawing/2014/main" id="{EB6004B4-1550-4B48-94EA-34C76DB52532}"/>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30" name="Database_EFC7" title="Icon of a cylinder">
              <a:extLst>
                <a:ext uri="{FF2B5EF4-FFF2-40B4-BE49-F238E27FC236}">
                  <a16:creationId xmlns:a16="http://schemas.microsoft.com/office/drawing/2014/main" id="{A3E81790-947B-4E45-9BD2-FC24206D9139}"/>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31" name="Database_EFC7" title="Icon of a cylinder">
              <a:extLst>
                <a:ext uri="{FF2B5EF4-FFF2-40B4-BE49-F238E27FC236}">
                  <a16:creationId xmlns:a16="http://schemas.microsoft.com/office/drawing/2014/main" id="{0091A867-CE83-4D1F-BCCA-316C94C77FCC}"/>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cxnSp>
          <p:nvCxnSpPr>
            <p:cNvPr id="32" name="Straight Arrow Connector 31">
              <a:extLst>
                <a:ext uri="{FF2B5EF4-FFF2-40B4-BE49-F238E27FC236}">
                  <a16:creationId xmlns:a16="http://schemas.microsoft.com/office/drawing/2014/main" id="{EE43E403-84A9-49CD-8B61-B8E138AD1ECC}"/>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5DDAD39-9627-4F8B-95DB-54695DCA353F}"/>
              </a:ext>
            </a:extLst>
          </p:cNvPr>
          <p:cNvGrpSpPr/>
          <p:nvPr/>
        </p:nvGrpSpPr>
        <p:grpSpPr>
          <a:xfrm>
            <a:off x="6289707" y="1475700"/>
            <a:ext cx="2191636" cy="3462311"/>
            <a:chOff x="8413498" y="1976311"/>
            <a:chExt cx="2794082" cy="4414046"/>
          </a:xfrm>
        </p:grpSpPr>
        <p:sp>
          <p:nvSpPr>
            <p:cNvPr id="34" name="Rectangle 33">
              <a:extLst>
                <a:ext uri="{FF2B5EF4-FFF2-40B4-BE49-F238E27FC236}">
                  <a16:creationId xmlns:a16="http://schemas.microsoft.com/office/drawing/2014/main" id="{25099D2D-222A-48A6-973B-30C516BBDF3C}"/>
                </a:ext>
              </a:extLst>
            </p:cNvPr>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0628" tIns="112503" rIns="140628" bIns="11250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17022" fontAlgn="base">
                <a:spcBef>
                  <a:spcPct val="0"/>
                </a:spcBef>
                <a:spcAft>
                  <a:spcPct val="0"/>
                </a:spcAft>
                <a:defRPr/>
              </a:pPr>
              <a:r>
                <a:rPr lang="en-US" sz="1255">
                  <a:solidFill>
                    <a:srgbClr val="0078D7"/>
                  </a:solidFill>
                  <a:latin typeface="Segoe UI Semibold" panose="020B0702040204020203" pitchFamily="34" charset="0"/>
                  <a:ea typeface="Segoe UI" pitchFamily="34" charset="0"/>
                  <a:cs typeface="Segoe UI Semibold" panose="020B0702040204020203" pitchFamily="34" charset="0"/>
                </a:rPr>
                <a:t>RA-GRS</a:t>
              </a:r>
            </a:p>
            <a:p>
              <a:pPr defTabSz="717022" fontAlgn="base">
                <a:spcBef>
                  <a:spcPct val="0"/>
                </a:spcBef>
                <a:spcAft>
                  <a:spcPct val="0"/>
                </a:spcAft>
                <a:defRPr/>
              </a:pPr>
              <a:endParaRPr lang="en-US" sz="1538">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717022" fontAlgn="base">
                <a:spcBef>
                  <a:spcPct val="0"/>
                </a:spcBef>
                <a:spcAft>
                  <a:spcPts val="471"/>
                </a:spcAft>
                <a:defRPr/>
              </a:pPr>
              <a:r>
                <a:rPr lang="en-US" sz="1098">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defTabSz="717022" fontAlgn="base">
                <a:spcBef>
                  <a:spcPct val="0"/>
                </a:spcBef>
                <a:spcAft>
                  <a:spcPts val="471"/>
                </a:spcAft>
                <a:defRPr/>
              </a:pPr>
              <a:r>
                <a:rPr lang="en-US" sz="1098">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defTabSz="717022" fontAlgn="base">
                <a:spcBef>
                  <a:spcPct val="0"/>
                </a:spcBef>
                <a:spcAft>
                  <a:spcPts val="471"/>
                </a:spcAft>
                <a:defRPr/>
              </a:pPr>
              <a:r>
                <a:rPr lang="en-US" sz="1098">
                  <a:solidFill>
                    <a:srgbClr val="2F2F2F"/>
                  </a:solidFill>
                  <a:latin typeface="Segoe UI" panose="020B0502040204020203" pitchFamily="34" charset="0"/>
                  <a:ea typeface="Segoe UI" panose="020B0502040204020203" pitchFamily="34" charset="0"/>
                  <a:cs typeface="Segoe UI" panose="020B0502040204020203" pitchFamily="34" charset="0"/>
                </a:rPr>
                <a:t>RPO delay to secondary can be queried</a:t>
              </a:r>
            </a:p>
            <a:p>
              <a:pPr defTabSz="717022" fontAlgn="base">
                <a:spcBef>
                  <a:spcPct val="0"/>
                </a:spcBef>
                <a:spcAft>
                  <a:spcPct val="0"/>
                </a:spcAft>
                <a:defRPr/>
              </a:pPr>
              <a:endParaRPr lang="en-US" sz="1384">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E5B53A3A-3CF7-411E-9A1A-E2282EB31924}"/>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40628" tIns="112503" rIns="140628" bIns="112503" numCol="1" spcCol="0" rtlCol="0" fromWordArt="0" anchor="t" anchorCtr="0" forceAA="0" compatLnSpc="1">
              <a:prstTxWarp prst="textNoShape">
                <a:avLst/>
              </a:prstTxWarp>
              <a:noAutofit/>
            </a:bodyPr>
            <a:lstStyle/>
            <a:p>
              <a:pPr algn="ctr" defTabSz="717022" fontAlgn="base">
                <a:lnSpc>
                  <a:spcPct val="90000"/>
                </a:lnSpc>
                <a:spcBef>
                  <a:spcPct val="0"/>
                </a:spcBef>
                <a:spcAft>
                  <a:spcPct val="0"/>
                </a:spcAft>
                <a:defRPr/>
              </a:pPr>
              <a:endParaRPr lang="en-US" sz="18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TextBox 35">
              <a:extLst>
                <a:ext uri="{FF2B5EF4-FFF2-40B4-BE49-F238E27FC236}">
                  <a16:creationId xmlns:a16="http://schemas.microsoft.com/office/drawing/2014/main" id="{3BC5735E-CCBE-4394-9D8A-19B877F3F74D}"/>
                </a:ext>
              </a:extLst>
            </p:cNvPr>
            <p:cNvSpPr txBox="1"/>
            <p:nvPr/>
          </p:nvSpPr>
          <p:spPr>
            <a:xfrm>
              <a:off x="8973261" y="2543828"/>
              <a:ext cx="1449288"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Typically &gt;300mi</a:t>
              </a:r>
            </a:p>
          </p:txBody>
        </p:sp>
        <p:sp>
          <p:nvSpPr>
            <p:cNvPr id="37" name="TextBox 36">
              <a:extLst>
                <a:ext uri="{FF2B5EF4-FFF2-40B4-BE49-F238E27FC236}">
                  <a16:creationId xmlns:a16="http://schemas.microsoft.com/office/drawing/2014/main" id="{CC5CC493-C1AD-4B1D-971C-E8ABB4A7E821}"/>
                </a:ext>
              </a:extLst>
            </p:cNvPr>
            <p:cNvSpPr txBox="1"/>
            <p:nvPr/>
          </p:nvSpPr>
          <p:spPr>
            <a:xfrm>
              <a:off x="9336055" y="3141579"/>
              <a:ext cx="742188"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Async</a:t>
              </a:r>
            </a:p>
          </p:txBody>
        </p:sp>
        <p:sp>
          <p:nvSpPr>
            <p:cNvPr id="38" name="TextBox 37">
              <a:extLst>
                <a:ext uri="{FF2B5EF4-FFF2-40B4-BE49-F238E27FC236}">
                  <a16:creationId xmlns:a16="http://schemas.microsoft.com/office/drawing/2014/main" id="{8842BE8B-E193-47A1-838E-79D89324B09E}"/>
                </a:ext>
              </a:extLst>
            </p:cNvPr>
            <p:cNvSpPr txBox="1"/>
            <p:nvPr/>
          </p:nvSpPr>
          <p:spPr>
            <a:xfrm>
              <a:off x="8541685" y="3509843"/>
              <a:ext cx="854589"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Primary</a:t>
              </a:r>
            </a:p>
          </p:txBody>
        </p:sp>
        <p:sp>
          <p:nvSpPr>
            <p:cNvPr id="39" name="TextBox 38">
              <a:extLst>
                <a:ext uri="{FF2B5EF4-FFF2-40B4-BE49-F238E27FC236}">
                  <a16:creationId xmlns:a16="http://schemas.microsoft.com/office/drawing/2014/main" id="{E3CC737E-0FD7-4A25-91ED-100224EDF1C7}"/>
                </a:ext>
              </a:extLst>
            </p:cNvPr>
            <p:cNvSpPr txBox="1"/>
            <p:nvPr/>
          </p:nvSpPr>
          <p:spPr>
            <a:xfrm>
              <a:off x="10148017" y="3509843"/>
              <a:ext cx="1038517" cy="452496"/>
            </a:xfrm>
            <a:prstGeom prst="rect">
              <a:avLst/>
            </a:prstGeom>
            <a:noFill/>
          </p:spPr>
          <p:txBody>
            <a:bodyPr wrap="none" lIns="140628" tIns="112503" rIns="140628" bIns="112503" rtlCol="0">
              <a:spAutoFit/>
            </a:bodyPr>
            <a:lstStyle/>
            <a:p>
              <a:pPr defTabSz="717229">
                <a:lnSpc>
                  <a:spcPct val="90000"/>
                </a:lnSpc>
                <a:spcAft>
                  <a:spcPts val="461"/>
                </a:spcAft>
                <a:defRPr/>
              </a:pPr>
              <a:r>
                <a:rPr lang="en-US" sz="922">
                  <a:gradFill>
                    <a:gsLst>
                      <a:gs pos="2917">
                        <a:srgbClr val="505050"/>
                      </a:gs>
                      <a:gs pos="30000">
                        <a:srgbClr val="505050"/>
                      </a:gs>
                    </a:gsLst>
                    <a:lin ang="5400000" scaled="0"/>
                  </a:gradFill>
                  <a:latin typeface="Segoe UI Semilight"/>
                </a:rPr>
                <a:t>Secondary</a:t>
              </a:r>
            </a:p>
          </p:txBody>
        </p:sp>
        <p:sp>
          <p:nvSpPr>
            <p:cNvPr id="40" name="Rectangle 39">
              <a:extLst>
                <a:ext uri="{FF2B5EF4-FFF2-40B4-BE49-F238E27FC236}">
                  <a16:creationId xmlns:a16="http://schemas.microsoft.com/office/drawing/2014/main" id="{52D26C18-92D0-4970-AAB0-CCA87974B9C6}"/>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40628" tIns="112503" rIns="140628" bIns="112503" numCol="1" spcCol="0" rtlCol="0" fromWordArt="0" anchor="t" anchorCtr="0" forceAA="0" compatLnSpc="1">
              <a:prstTxWarp prst="textNoShape">
                <a:avLst/>
              </a:prstTxWarp>
              <a:noAutofit/>
            </a:bodyPr>
            <a:lstStyle/>
            <a:p>
              <a:pPr algn="ctr" defTabSz="717022" fontAlgn="base">
                <a:lnSpc>
                  <a:spcPct val="90000"/>
                </a:lnSpc>
                <a:spcBef>
                  <a:spcPct val="0"/>
                </a:spcBef>
                <a:spcAft>
                  <a:spcPct val="0"/>
                </a:spcAft>
                <a:defRPr/>
              </a:pPr>
              <a:endParaRPr lang="en-US" sz="18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Database_EFC7" title="Icon of a cylinder">
              <a:extLst>
                <a:ext uri="{FF2B5EF4-FFF2-40B4-BE49-F238E27FC236}">
                  <a16:creationId xmlns:a16="http://schemas.microsoft.com/office/drawing/2014/main" id="{C88DB1AD-ED53-405C-A3C3-165AFD7590DF}"/>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42" name="Database_EFC7" title="Icon of a cylinder">
              <a:extLst>
                <a:ext uri="{FF2B5EF4-FFF2-40B4-BE49-F238E27FC236}">
                  <a16:creationId xmlns:a16="http://schemas.microsoft.com/office/drawing/2014/main" id="{6E71F5E7-73E5-4CDB-960B-7098294571A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43" name="Database_EFC7" title="Icon of a cylinder">
              <a:extLst>
                <a:ext uri="{FF2B5EF4-FFF2-40B4-BE49-F238E27FC236}">
                  <a16:creationId xmlns:a16="http://schemas.microsoft.com/office/drawing/2014/main" id="{7D5F4180-7ADB-47A5-B2F9-03C76873A50C}"/>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cxnSp>
          <p:nvCxnSpPr>
            <p:cNvPr id="44" name="Straight Arrow Connector 43">
              <a:extLst>
                <a:ext uri="{FF2B5EF4-FFF2-40B4-BE49-F238E27FC236}">
                  <a16:creationId xmlns:a16="http://schemas.microsoft.com/office/drawing/2014/main" id="{B6DB8268-E4F0-4A03-A1EC-B7185A9E8011}"/>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7974B12-26A2-4418-AA0B-715840E50E71}"/>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Database_EFC7" title="Icon of a cylinder">
              <a:extLst>
                <a:ext uri="{FF2B5EF4-FFF2-40B4-BE49-F238E27FC236}">
                  <a16:creationId xmlns:a16="http://schemas.microsoft.com/office/drawing/2014/main" id="{171746CA-7D30-4D9E-B573-F41904DA0DB4}"/>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47" name="Database_EFC7" title="Icon of a cylinder">
              <a:extLst>
                <a:ext uri="{FF2B5EF4-FFF2-40B4-BE49-F238E27FC236}">
                  <a16:creationId xmlns:a16="http://schemas.microsoft.com/office/drawing/2014/main" id="{F9C68B4E-3520-48ED-BD7F-22B16775FA91}"/>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48" name="Database_EFC7" title="Icon of a cylinder">
              <a:extLst>
                <a:ext uri="{FF2B5EF4-FFF2-40B4-BE49-F238E27FC236}">
                  <a16:creationId xmlns:a16="http://schemas.microsoft.com/office/drawing/2014/main" id="{6448A971-DBC9-4CD7-BD09-4C693A4DE68E}"/>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cxnSp>
          <p:nvCxnSpPr>
            <p:cNvPr id="49" name="Straight Arrow Connector 48">
              <a:extLst>
                <a:ext uri="{FF2B5EF4-FFF2-40B4-BE49-F238E27FC236}">
                  <a16:creationId xmlns:a16="http://schemas.microsoft.com/office/drawing/2014/main" id="{60756138-566F-4F06-8CD2-F291D55FB3C2}"/>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4E47067-9347-4CDB-A52F-EFAD1E69595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CE096353-3318-4AE9-AC77-3F4EBF4B2C36}"/>
              </a:ext>
            </a:extLst>
          </p:cNvPr>
          <p:cNvSpPr/>
          <p:nvPr/>
        </p:nvSpPr>
        <p:spPr bwMode="auto">
          <a:xfrm>
            <a:off x="2009421" y="2623660"/>
            <a:ext cx="2597153" cy="19630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40628" tIns="112503" rIns="140628" bIns="11250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17022" fontAlgn="base">
              <a:spcBef>
                <a:spcPct val="0"/>
              </a:spcBef>
              <a:spcAft>
                <a:spcPct val="0"/>
              </a:spcAft>
              <a:defRPr/>
            </a:pPr>
            <a:r>
              <a:rPr lang="en-US" sz="1255" dirty="0" err="1">
                <a:solidFill>
                  <a:srgbClr val="0078D7"/>
                </a:solidFill>
                <a:latin typeface="Segoe UI Semibold" panose="020B0702040204020203" pitchFamily="34" charset="0"/>
                <a:ea typeface="Segoe UI" pitchFamily="34" charset="0"/>
                <a:cs typeface="Segoe UI Semibold" panose="020B0702040204020203" pitchFamily="34" charset="0"/>
              </a:rPr>
              <a:t>ZRS</a:t>
            </a:r>
            <a:endParaRPr lang="en-US" sz="1255" dirty="0">
              <a:solidFill>
                <a:srgbClr val="0078D7"/>
              </a:solidFill>
              <a:latin typeface="Segoe UI Semibold" panose="020B0702040204020203" pitchFamily="34" charset="0"/>
              <a:ea typeface="Segoe UI" pitchFamily="34" charset="0"/>
              <a:cs typeface="Segoe UI Semibold" panose="020B0702040204020203" pitchFamily="34" charset="0"/>
            </a:endParaRPr>
          </a:p>
          <a:p>
            <a:pPr defTabSz="717022" fontAlgn="base">
              <a:spcBef>
                <a:spcPct val="0"/>
              </a:spcBef>
              <a:spcAft>
                <a:spcPct val="0"/>
              </a:spcAft>
              <a:defRPr/>
            </a:pPr>
            <a:endParaRPr lang="en-US" sz="1384"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717022" fontAlgn="base">
              <a:spcBef>
                <a:spcPct val="0"/>
              </a:spcBef>
              <a:spcAft>
                <a:spcPts val="471"/>
              </a:spcAft>
              <a:defRPr/>
            </a:pP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a:t>
            </a:r>
            <a:r>
              <a:rPr lang="en-US" sz="1098" b="1" dirty="0">
                <a:solidFill>
                  <a:srgbClr val="2F2F2F"/>
                </a:solidFill>
                <a:latin typeface="Segoe UI" panose="020B0502040204020203" pitchFamily="34" charset="0"/>
                <a:ea typeface="Segoe UI" panose="020B0502040204020203" pitchFamily="34" charset="0"/>
                <a:cs typeface="Segoe UI" panose="020B0502040204020203" pitchFamily="34" charset="0"/>
              </a:rPr>
              <a:t>across 3 Zones</a:t>
            </a:r>
          </a:p>
          <a:p>
            <a:pPr defTabSz="717022" fontAlgn="base">
              <a:spcBef>
                <a:spcPct val="0"/>
              </a:spcBef>
              <a:spcAft>
                <a:spcPts val="471"/>
              </a:spcAft>
              <a:defRPr/>
            </a:pP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and </a:t>
            </a:r>
            <a:r>
              <a:rPr lang="en-US" sz="1098" b="1" dirty="0">
                <a:solidFill>
                  <a:srgbClr val="2F2F2F"/>
                </a:solidFill>
                <a:latin typeface="Segoe UI" panose="020B0502040204020203" pitchFamily="34" charset="0"/>
                <a:ea typeface="Segoe UI" panose="020B0502040204020203" pitchFamily="34" charset="0"/>
                <a:cs typeface="Segoe UI" panose="020B0502040204020203" pitchFamily="34" charset="0"/>
              </a:rPr>
              <a:t>zone</a:t>
            </a: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 failures</a:t>
            </a:r>
          </a:p>
          <a:p>
            <a:pPr defTabSz="717022" fontAlgn="base">
              <a:spcBef>
                <a:spcPct val="0"/>
              </a:spcBef>
              <a:spcAft>
                <a:spcPts val="471"/>
              </a:spcAft>
              <a:defRPr/>
            </a:pPr>
            <a:r>
              <a:rPr lang="en-US" sz="1098" b="1"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a:t>
            </a:r>
            <a:r>
              <a:rPr lang="en-US" sz="1098" dirty="0">
                <a:solidFill>
                  <a:srgbClr val="2F2F2F"/>
                </a:solidFill>
                <a:latin typeface="Segoe UI" panose="020B0502040204020203" pitchFamily="34" charset="0"/>
                <a:ea typeface="Segoe UI" panose="020B0502040204020203" pitchFamily="34" charset="0"/>
                <a:cs typeface="Segoe UI" panose="020B0502040204020203" pitchFamily="34" charset="0"/>
              </a:rPr>
              <a:t>to all 3 zones</a:t>
            </a:r>
          </a:p>
          <a:p>
            <a:pPr defTabSz="717022" fontAlgn="base">
              <a:spcBef>
                <a:spcPct val="0"/>
              </a:spcBef>
              <a:spcAft>
                <a:spcPts val="471"/>
              </a:spcAft>
              <a:defRPr/>
            </a:pPr>
            <a:endParaRPr lang="en-US" sz="1098" b="1" dirty="0">
              <a:solidFill>
                <a:srgbClr val="2F2F2F"/>
              </a:solidFill>
              <a:latin typeface="Segoe UI" panose="020B0502040204020203" pitchFamily="34" charset="0"/>
              <a:ea typeface="Segoe UI" panose="020B0502040204020203" pitchFamily="34" charset="0"/>
              <a:cs typeface="Segoe UI" panose="020B0502040204020203" pitchFamily="34" charset="0"/>
            </a:endParaRPr>
          </a:p>
          <a:p>
            <a:pPr defTabSz="717022" fontAlgn="base">
              <a:spcBef>
                <a:spcPct val="0"/>
              </a:spcBef>
              <a:spcAft>
                <a:spcPts val="471"/>
              </a:spcAft>
              <a:defRPr/>
            </a:pPr>
            <a:r>
              <a:rPr lang="en-US" sz="1098" dirty="0">
                <a:solidFill>
                  <a:srgbClr val="008272"/>
                </a:solidFill>
                <a:latin typeface="Segoe UI" panose="020B0502040204020203" pitchFamily="34" charset="0"/>
                <a:ea typeface="Segoe UI" panose="020B0502040204020203" pitchFamily="34" charset="0"/>
                <a:cs typeface="Segoe UI" panose="020B0502040204020203" pitchFamily="34" charset="0"/>
              </a:rPr>
              <a:t>Generally Available now in 6 regions</a:t>
            </a:r>
          </a:p>
          <a:p>
            <a:pPr defTabSz="717022" fontAlgn="base">
              <a:spcBef>
                <a:spcPct val="0"/>
              </a:spcBef>
              <a:spcAft>
                <a:spcPct val="0"/>
              </a:spcAft>
              <a:defRPr/>
            </a:pPr>
            <a:endParaRPr lang="en-US" sz="123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2" name="Group 51">
            <a:extLst>
              <a:ext uri="{FF2B5EF4-FFF2-40B4-BE49-F238E27FC236}">
                <a16:creationId xmlns:a16="http://schemas.microsoft.com/office/drawing/2014/main" id="{FBC7E73D-F1CD-4BEC-A498-5C6A759F217A}"/>
              </a:ext>
            </a:extLst>
          </p:cNvPr>
          <p:cNvGrpSpPr/>
          <p:nvPr/>
        </p:nvGrpSpPr>
        <p:grpSpPr>
          <a:xfrm>
            <a:off x="1800300" y="1547685"/>
            <a:ext cx="720751" cy="715209"/>
            <a:chOff x="2667168" y="2517191"/>
            <a:chExt cx="918874" cy="911809"/>
          </a:xfrm>
        </p:grpSpPr>
        <p:sp>
          <p:nvSpPr>
            <p:cNvPr id="53" name="Database_EFC7" title="Icon of a cylinder">
              <a:extLst>
                <a:ext uri="{FF2B5EF4-FFF2-40B4-BE49-F238E27FC236}">
                  <a16:creationId xmlns:a16="http://schemas.microsoft.com/office/drawing/2014/main" id="{B2ACD81C-8EF8-454B-8179-3C2063DD62F1}"/>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54" name="Rectangle 53">
              <a:extLst>
                <a:ext uri="{FF2B5EF4-FFF2-40B4-BE49-F238E27FC236}">
                  <a16:creationId xmlns:a16="http://schemas.microsoft.com/office/drawing/2014/main" id="{ADE835EF-F7C6-4CBF-BEC6-B0536962A61C}"/>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48" tIns="114759" rIns="143448" bIns="114759" numCol="1" spcCol="0" rtlCol="0" fromWordArt="0" anchor="b" anchorCtr="0" forceAA="0" compatLnSpc="1">
              <a:prstTxWarp prst="textNoShape">
                <a:avLst/>
              </a:prstTxWarp>
              <a:noAutofit/>
            </a:bodyPr>
            <a:lstStyle/>
            <a:p>
              <a:pPr algn="ctr" defTabSz="731431" fontAlgn="base">
                <a:lnSpc>
                  <a:spcPct val="90000"/>
                </a:lnSpc>
                <a:spcBef>
                  <a:spcPct val="0"/>
                </a:spcBef>
                <a:spcAft>
                  <a:spcPct val="0"/>
                </a:spcAft>
                <a:defRPr/>
              </a:pPr>
              <a:r>
                <a:rPr lang="en-US" sz="1098">
                  <a:solidFill>
                    <a:srgbClr val="002050">
                      <a:lumMod val="50000"/>
                      <a:lumOff val="50000"/>
                    </a:srgbClr>
                  </a:solidFill>
                  <a:latin typeface="Segoe UI"/>
                  <a:ea typeface="Segoe UI" pitchFamily="34" charset="0"/>
                  <a:cs typeface="Segoe UI" pitchFamily="34" charset="0"/>
                </a:rPr>
                <a:t>Zone 1</a:t>
              </a:r>
            </a:p>
          </p:txBody>
        </p:sp>
      </p:grpSp>
      <p:cxnSp>
        <p:nvCxnSpPr>
          <p:cNvPr id="55" name="Straight Arrow Connector 54">
            <a:extLst>
              <a:ext uri="{FF2B5EF4-FFF2-40B4-BE49-F238E27FC236}">
                <a16:creationId xmlns:a16="http://schemas.microsoft.com/office/drawing/2014/main" id="{2604A49A-89C0-4339-92C0-45153042B176}"/>
              </a:ext>
            </a:extLst>
          </p:cNvPr>
          <p:cNvCxnSpPr>
            <a:cxnSpLocks/>
          </p:cNvCxnSpPr>
          <p:nvPr/>
        </p:nvCxnSpPr>
        <p:spPr>
          <a:xfrm flipH="1">
            <a:off x="2361180" y="1835932"/>
            <a:ext cx="496351" cy="0"/>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C9156126-FFEB-4876-B213-C6193F5C6A46}"/>
              </a:ext>
            </a:extLst>
          </p:cNvPr>
          <p:cNvGrpSpPr/>
          <p:nvPr/>
        </p:nvGrpSpPr>
        <p:grpSpPr>
          <a:xfrm>
            <a:off x="2698554" y="1555537"/>
            <a:ext cx="720751" cy="715209"/>
            <a:chOff x="2667168" y="2517191"/>
            <a:chExt cx="918874" cy="911809"/>
          </a:xfrm>
        </p:grpSpPr>
        <p:sp>
          <p:nvSpPr>
            <p:cNvPr id="57" name="Database_EFC7" title="Icon of a cylinder">
              <a:extLst>
                <a:ext uri="{FF2B5EF4-FFF2-40B4-BE49-F238E27FC236}">
                  <a16:creationId xmlns:a16="http://schemas.microsoft.com/office/drawing/2014/main" id="{6695C83F-B85A-49DA-A2F5-7C03D1CA4CF4}"/>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58" name="Rectangle 57">
              <a:extLst>
                <a:ext uri="{FF2B5EF4-FFF2-40B4-BE49-F238E27FC236}">
                  <a16:creationId xmlns:a16="http://schemas.microsoft.com/office/drawing/2014/main" id="{848A7972-26AE-485C-A910-B0CFF5B7A545}"/>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48" tIns="114759" rIns="143448" bIns="114759" numCol="1" spcCol="0" rtlCol="0" fromWordArt="0" anchor="b" anchorCtr="0" forceAA="0" compatLnSpc="1">
              <a:prstTxWarp prst="textNoShape">
                <a:avLst/>
              </a:prstTxWarp>
              <a:noAutofit/>
            </a:bodyPr>
            <a:lstStyle/>
            <a:p>
              <a:pPr algn="ctr" defTabSz="731431" fontAlgn="base">
                <a:lnSpc>
                  <a:spcPct val="90000"/>
                </a:lnSpc>
                <a:spcBef>
                  <a:spcPct val="0"/>
                </a:spcBef>
                <a:spcAft>
                  <a:spcPct val="0"/>
                </a:spcAft>
                <a:defRPr/>
              </a:pPr>
              <a:r>
                <a:rPr lang="en-US" sz="1098">
                  <a:solidFill>
                    <a:srgbClr val="002050">
                      <a:lumMod val="50000"/>
                      <a:lumOff val="50000"/>
                    </a:srgbClr>
                  </a:solidFill>
                  <a:latin typeface="Segoe UI"/>
                  <a:ea typeface="Segoe UI" pitchFamily="34" charset="0"/>
                  <a:cs typeface="Segoe UI" pitchFamily="34" charset="0"/>
                </a:rPr>
                <a:t>Zone 2</a:t>
              </a:r>
            </a:p>
          </p:txBody>
        </p:sp>
      </p:grpSp>
      <p:grpSp>
        <p:nvGrpSpPr>
          <p:cNvPr id="59" name="Group 58">
            <a:extLst>
              <a:ext uri="{FF2B5EF4-FFF2-40B4-BE49-F238E27FC236}">
                <a16:creationId xmlns:a16="http://schemas.microsoft.com/office/drawing/2014/main" id="{DF9B58C0-4BF2-482E-93DA-5C0AFCCF974D}"/>
              </a:ext>
            </a:extLst>
          </p:cNvPr>
          <p:cNvGrpSpPr/>
          <p:nvPr/>
        </p:nvGrpSpPr>
        <p:grpSpPr>
          <a:xfrm>
            <a:off x="3626833" y="1561096"/>
            <a:ext cx="720751" cy="715209"/>
            <a:chOff x="2667168" y="2517191"/>
            <a:chExt cx="918874" cy="911809"/>
          </a:xfrm>
        </p:grpSpPr>
        <p:sp>
          <p:nvSpPr>
            <p:cNvPr id="60" name="Database_EFC7" title="Icon of a cylinder">
              <a:extLst>
                <a:ext uri="{FF2B5EF4-FFF2-40B4-BE49-F238E27FC236}">
                  <a16:creationId xmlns:a16="http://schemas.microsoft.com/office/drawing/2014/main" id="{0C6043F9-5FBE-4E3E-A363-B562457FE54B}"/>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lumMod val="75000"/>
                  <a:lumOff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1724" tIns="35862" rIns="71724" bIns="35862" numCol="1" anchor="t" anchorCtr="0" compatLnSpc="1">
              <a:prstTxWarp prst="textNoShape">
                <a:avLst/>
              </a:prstTxWarp>
            </a:bodyPr>
            <a:lstStyle/>
            <a:p>
              <a:pPr defTabSz="717255">
                <a:defRPr/>
              </a:pPr>
              <a:endParaRPr lang="en-US" sz="1412">
                <a:solidFill>
                  <a:srgbClr val="2F2F2F"/>
                </a:solidFill>
                <a:latin typeface="Segoe UI"/>
              </a:endParaRPr>
            </a:p>
          </p:txBody>
        </p:sp>
        <p:sp>
          <p:nvSpPr>
            <p:cNvPr id="61" name="Rectangle 60">
              <a:extLst>
                <a:ext uri="{FF2B5EF4-FFF2-40B4-BE49-F238E27FC236}">
                  <a16:creationId xmlns:a16="http://schemas.microsoft.com/office/drawing/2014/main" id="{9D816542-DDAB-44EB-BA42-0A9739AFD946}"/>
                </a:ext>
              </a:extLst>
            </p:cNvPr>
            <p:cNvSpPr/>
            <p:nvPr/>
          </p:nvSpPr>
          <p:spPr bwMode="auto">
            <a:xfrm>
              <a:off x="2667168" y="2517191"/>
              <a:ext cx="918874" cy="911809"/>
            </a:xfrm>
            <a:prstGeom prst="rect">
              <a:avLst/>
            </a:prstGeom>
            <a:noFill/>
            <a:ln w="28575">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48" tIns="114759" rIns="143448" bIns="114759" numCol="1" spcCol="0" rtlCol="0" fromWordArt="0" anchor="b" anchorCtr="0" forceAA="0" compatLnSpc="1">
              <a:prstTxWarp prst="textNoShape">
                <a:avLst/>
              </a:prstTxWarp>
              <a:noAutofit/>
            </a:bodyPr>
            <a:lstStyle/>
            <a:p>
              <a:pPr algn="ctr" defTabSz="731431" fontAlgn="base">
                <a:lnSpc>
                  <a:spcPct val="90000"/>
                </a:lnSpc>
                <a:spcBef>
                  <a:spcPct val="0"/>
                </a:spcBef>
                <a:spcAft>
                  <a:spcPct val="0"/>
                </a:spcAft>
                <a:defRPr/>
              </a:pPr>
              <a:r>
                <a:rPr lang="en-US" sz="1098">
                  <a:solidFill>
                    <a:srgbClr val="002050">
                      <a:lumMod val="50000"/>
                      <a:lumOff val="50000"/>
                    </a:srgbClr>
                  </a:solidFill>
                  <a:latin typeface="Segoe UI"/>
                  <a:ea typeface="Segoe UI" pitchFamily="34" charset="0"/>
                  <a:cs typeface="Segoe UI" pitchFamily="34" charset="0"/>
                </a:rPr>
                <a:t>Zone 3</a:t>
              </a:r>
            </a:p>
          </p:txBody>
        </p:sp>
      </p:grpSp>
      <p:cxnSp>
        <p:nvCxnSpPr>
          <p:cNvPr id="62" name="Straight Arrow Connector 61">
            <a:extLst>
              <a:ext uri="{FF2B5EF4-FFF2-40B4-BE49-F238E27FC236}">
                <a16:creationId xmlns:a16="http://schemas.microsoft.com/office/drawing/2014/main" id="{6EB60A7C-9BD3-4C0F-B511-F7138A03AAC0}"/>
              </a:ext>
            </a:extLst>
          </p:cNvPr>
          <p:cNvCxnSpPr>
            <a:cxnSpLocks/>
          </p:cNvCxnSpPr>
          <p:nvPr/>
        </p:nvCxnSpPr>
        <p:spPr>
          <a:xfrm flipV="1">
            <a:off x="3273922" y="1826849"/>
            <a:ext cx="520249" cy="11637"/>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B255ECB-D875-4238-B3DB-EFA57CF1752B}"/>
              </a:ext>
            </a:extLst>
          </p:cNvPr>
          <p:cNvCxnSpPr>
            <a:cxnSpLocks/>
          </p:cNvCxnSpPr>
          <p:nvPr/>
        </p:nvCxnSpPr>
        <p:spPr>
          <a:xfrm>
            <a:off x="2945079" y="1069637"/>
            <a:ext cx="0" cy="408783"/>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5734C12-9430-48C7-BA46-1B9F83E1D7D0}"/>
              </a:ext>
            </a:extLst>
          </p:cNvPr>
          <p:cNvCxnSpPr>
            <a:cxnSpLocks/>
          </p:cNvCxnSpPr>
          <p:nvPr/>
        </p:nvCxnSpPr>
        <p:spPr>
          <a:xfrm>
            <a:off x="3204543" y="1077119"/>
            <a:ext cx="0" cy="401733"/>
          </a:xfrm>
          <a:prstGeom prst="straightConnector1">
            <a:avLst/>
          </a:prstGeom>
          <a:ln w="28575">
            <a:solidFill>
              <a:schemeClr val="accent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C1AD222-0633-44E5-9544-95282F90F021}"/>
              </a:ext>
            </a:extLst>
          </p:cNvPr>
          <p:cNvSpPr>
            <a:spLocks noGrp="1"/>
          </p:cNvSpPr>
          <p:nvPr>
            <p:ph type="ftr" sz="quarter" idx="3"/>
          </p:nvPr>
        </p:nvSpPr>
        <p:spPr/>
        <p:txBody>
          <a:bodyPr/>
          <a:lstStyle/>
          <a:p>
            <a:pPr>
              <a:defRPr/>
            </a:pPr>
            <a:r>
              <a:rPr lang="en-US"/>
              <a:t>© 2019 NetApp, Inc. All rights reserved. </a:t>
            </a:r>
          </a:p>
        </p:txBody>
      </p:sp>
    </p:spTree>
    <p:extLst>
      <p:ext uri="{BB962C8B-B14F-4D97-AF65-F5344CB8AC3E}">
        <p14:creationId xmlns:p14="http://schemas.microsoft.com/office/powerpoint/2010/main" val="41633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77709E-6 -4.62963E-7 L -0.05044 0.0026 " pathEditMode="relative" rAng="0" ptsTypes="AA">
                                      <p:cBhvr>
                                        <p:cTn id="6" dur="2000" fill="hold"/>
                                        <p:tgtEl>
                                          <p:spTgt spid="8"/>
                                        </p:tgtEl>
                                        <p:attrNameLst>
                                          <p:attrName>ppt_x</p:attrName>
                                          <p:attrName>ppt_y</p:attrName>
                                        </p:attrNameLst>
                                      </p:cBhvr>
                                      <p:rCtr x="-2522" y="116"/>
                                    </p:animMotion>
                                  </p:childTnLst>
                                </p:cTn>
                              </p:par>
                              <p:par>
                                <p:cTn id="7" presetID="63" presetClass="path" presetSubtype="0" accel="50000" decel="50000" fill="hold" nodeType="withEffect">
                                  <p:stCondLst>
                                    <p:cond delay="0"/>
                                  </p:stCondLst>
                                  <p:childTnLst>
                                    <p:animMotion origin="layout" path="M 4.93329E-6 -7.40741E-7 L 0.07663 0.00174 " pathEditMode="relative" rAng="0" ptsTypes="AA">
                                      <p:cBhvr>
                                        <p:cTn id="8" dur="2000" fill="hold"/>
                                        <p:tgtEl>
                                          <p:spTgt spid="33"/>
                                        </p:tgtEl>
                                        <p:attrNameLst>
                                          <p:attrName>ppt_x</p:attrName>
                                          <p:attrName>ppt_y</p:attrName>
                                        </p:attrNameLst>
                                      </p:cBhvr>
                                      <p:rCtr x="3824" y="87"/>
                                    </p:animMotion>
                                  </p:childTnLst>
                                </p:cTn>
                              </p:par>
                              <p:par>
                                <p:cTn id="9" presetID="63" presetClass="path" presetSubtype="0" accel="50000" decel="50000" fill="hold" nodeType="withEffect">
                                  <p:stCondLst>
                                    <p:cond delay="0"/>
                                  </p:stCondLst>
                                  <p:childTnLst>
                                    <p:animMotion origin="layout" path="M 2.45363E-6 -4.90741E-6 L 0.16482 -0.00057 " pathEditMode="relative" rAng="0" ptsTypes="AA">
                                      <p:cBhvr>
                                        <p:cTn id="10" dur="2000" fill="hold"/>
                                        <p:tgtEl>
                                          <p:spTgt spid="16"/>
                                        </p:tgtEl>
                                        <p:attrNameLst>
                                          <p:attrName>ppt_x</p:attrName>
                                          <p:attrName>ppt_y</p:attrName>
                                        </p:attrNameLst>
                                      </p:cBhvr>
                                      <p:rCtr x="8233" y="-29"/>
                                    </p:animMotion>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wipe(up)">
                                      <p:cBhvr>
                                        <p:cTn id="14" dur="250"/>
                                        <p:tgtEl>
                                          <p:spTgt spid="51"/>
                                        </p:tgtEl>
                                      </p:cBhvr>
                                    </p:animEffect>
                                  </p:childTnLst>
                                </p:cTn>
                              </p:par>
                              <p:par>
                                <p:cTn id="15" presetID="22" presetClass="entr" presetSubtype="1"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up)">
                                      <p:cBhvr>
                                        <p:cTn id="17" dur="250"/>
                                        <p:tgtEl>
                                          <p:spTgt spid="52"/>
                                        </p:tgtEl>
                                      </p:cBhvr>
                                    </p:animEffect>
                                  </p:childTnLst>
                                </p:cTn>
                              </p:par>
                              <p:par>
                                <p:cTn id="18" presetID="22" presetClass="entr" presetSubtype="1"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250"/>
                                        <p:tgtEl>
                                          <p:spTgt spid="55"/>
                                        </p:tgtEl>
                                      </p:cBhvr>
                                    </p:animEffect>
                                  </p:childTnLst>
                                </p:cTn>
                              </p:par>
                              <p:par>
                                <p:cTn id="21" presetID="22" presetClass="entr" presetSubtype="1"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250"/>
                                        <p:tgtEl>
                                          <p:spTgt spid="56"/>
                                        </p:tgtEl>
                                      </p:cBhvr>
                                    </p:animEffect>
                                  </p:childTnLst>
                                </p:cTn>
                              </p:par>
                              <p:par>
                                <p:cTn id="24" presetID="22" presetClass="entr" presetSubtype="1"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up)">
                                      <p:cBhvr>
                                        <p:cTn id="26" dur="250"/>
                                        <p:tgtEl>
                                          <p:spTgt spid="59"/>
                                        </p:tgtEl>
                                      </p:cBhvr>
                                    </p:animEffect>
                                  </p:childTnLst>
                                </p:cTn>
                              </p:par>
                              <p:par>
                                <p:cTn id="27" presetID="22" presetClass="entr" presetSubtype="1"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up)">
                                      <p:cBhvr>
                                        <p:cTn id="29" dur="250"/>
                                        <p:tgtEl>
                                          <p:spTgt spid="62"/>
                                        </p:tgtEl>
                                      </p:cBhvr>
                                    </p:animEffect>
                                  </p:childTnLst>
                                </p:cTn>
                              </p:par>
                              <p:par>
                                <p:cTn id="30" presetID="22" presetClass="entr" presetSubtype="1"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up)">
                                      <p:cBhvr>
                                        <p:cTn id="32" dur="250"/>
                                        <p:tgtEl>
                                          <p:spTgt spid="63"/>
                                        </p:tgtEl>
                                      </p:cBhvr>
                                    </p:animEffect>
                                  </p:childTnLst>
                                </p:cTn>
                              </p:par>
                              <p:par>
                                <p:cTn id="33" presetID="22" presetClass="entr" presetSubtype="1"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up)">
                                      <p:cBhvr>
                                        <p:cTn id="35"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52F0AD-5476-4D1F-95DE-A5EC58AE0458}"/>
              </a:ext>
            </a:extLst>
          </p:cNvPr>
          <p:cNvSpPr>
            <a:spLocks noGrp="1"/>
          </p:cNvSpPr>
          <p:nvPr>
            <p:ph type="title"/>
          </p:nvPr>
        </p:nvSpPr>
        <p:spPr/>
        <p:txBody>
          <a:bodyPr/>
          <a:lstStyle/>
          <a:p>
            <a:r>
              <a:rPr lang="en-US"/>
              <a:t>AWS Versus Azure</a:t>
            </a:r>
          </a:p>
        </p:txBody>
      </p:sp>
      <p:sp>
        <p:nvSpPr>
          <p:cNvPr id="3" name="Text Placeholder 2">
            <a:extLst>
              <a:ext uri="{FF2B5EF4-FFF2-40B4-BE49-F238E27FC236}">
                <a16:creationId xmlns:a16="http://schemas.microsoft.com/office/drawing/2014/main" id="{7ED1438F-38C6-B94B-9F80-67AC12DD1120}"/>
              </a:ext>
            </a:extLst>
          </p:cNvPr>
          <p:cNvSpPr>
            <a:spLocks noGrp="1"/>
          </p:cNvSpPr>
          <p:nvPr>
            <p:ph type="body" idx="10"/>
          </p:nvPr>
        </p:nvSpPr>
        <p:spPr/>
        <p:txBody>
          <a:bodyPr/>
          <a:lstStyle/>
          <a:p>
            <a:r>
              <a:rPr lang="en-US"/>
              <a:t>Feature comparison</a:t>
            </a:r>
          </a:p>
        </p:txBody>
      </p:sp>
      <p:sp>
        <p:nvSpPr>
          <p:cNvPr id="5" name="Slide Number Placeholder 4">
            <a:extLst>
              <a:ext uri="{FF2B5EF4-FFF2-40B4-BE49-F238E27FC236}">
                <a16:creationId xmlns:a16="http://schemas.microsoft.com/office/drawing/2014/main" id="{C39E22D5-67F0-41D3-9D75-26993F3A777E}"/>
              </a:ext>
            </a:extLst>
          </p:cNvPr>
          <p:cNvSpPr>
            <a:spLocks noGrp="1"/>
          </p:cNvSpPr>
          <p:nvPr>
            <p:ph type="sldNum" sz="quarter" idx="4"/>
          </p:nvPr>
        </p:nvSpPr>
        <p:spPr/>
        <p:txBody>
          <a:bodyPr/>
          <a:lstStyle/>
          <a:p>
            <a:fld id="{92978B7E-5EBE-134C-B481-E4E8CA36F800}" type="slidenum">
              <a:rPr lang="en-US" smtClean="0"/>
              <a:pPr/>
              <a:t>13</a:t>
            </a:fld>
            <a:endParaRPr lang="en-US"/>
          </a:p>
        </p:txBody>
      </p:sp>
      <p:sp>
        <p:nvSpPr>
          <p:cNvPr id="4" name="Text Placeholder 3">
            <a:extLst>
              <a:ext uri="{FF2B5EF4-FFF2-40B4-BE49-F238E27FC236}">
                <a16:creationId xmlns:a16="http://schemas.microsoft.com/office/drawing/2014/main" id="{E0CDE74F-7773-8E45-A4B8-97F198CB544D}"/>
              </a:ext>
            </a:extLst>
          </p:cNvPr>
          <p:cNvSpPr>
            <a:spLocks noGrp="1"/>
          </p:cNvSpPr>
          <p:nvPr>
            <p:ph type="body" sz="quarter" idx="16"/>
          </p:nvPr>
        </p:nvSpPr>
        <p:spPr/>
        <p:txBody>
          <a:bodyPr anchor="b"/>
          <a:lstStyle/>
          <a:p>
            <a:r>
              <a:rPr lang="en-US"/>
              <a:t>AWS: Amazon Web Services  |. EBS: Amazon Elastic Block Store  |. Amazon S3: Amazon Simple Storage Service</a:t>
            </a:r>
            <a:br>
              <a:rPr lang="en-US"/>
            </a:br>
            <a:r>
              <a:rPr lang="en-US"/>
              <a:t>RDS: Amazon Relational Database Service  |  VPC: Virtual Private Cloud</a:t>
            </a:r>
          </a:p>
        </p:txBody>
      </p:sp>
      <p:sp>
        <p:nvSpPr>
          <p:cNvPr id="7" name="Footer Placeholder 6">
            <a:extLst>
              <a:ext uri="{FF2B5EF4-FFF2-40B4-BE49-F238E27FC236}">
                <a16:creationId xmlns:a16="http://schemas.microsoft.com/office/drawing/2014/main" id="{85907C1C-1980-48EC-8A71-DA5B3F2AA666}"/>
              </a:ext>
            </a:extLst>
          </p:cNvPr>
          <p:cNvSpPr>
            <a:spLocks noGrp="1"/>
          </p:cNvSpPr>
          <p:nvPr>
            <p:ph type="ftr" sz="quarter" idx="3"/>
          </p:nvPr>
        </p:nvSpPr>
        <p:spPr/>
        <p:txBody>
          <a:bodyPr/>
          <a:lstStyle/>
          <a:p>
            <a:pPr>
              <a:defRPr/>
            </a:pPr>
            <a:r>
              <a:rPr lang="en-US"/>
              <a:t>© 2019 NetApp, Inc. All rights reserved. </a:t>
            </a:r>
          </a:p>
        </p:txBody>
      </p:sp>
      <p:graphicFrame>
        <p:nvGraphicFramePr>
          <p:cNvPr id="11" name="Table 10">
            <a:extLst>
              <a:ext uri="{FF2B5EF4-FFF2-40B4-BE49-F238E27FC236}">
                <a16:creationId xmlns:a16="http://schemas.microsoft.com/office/drawing/2014/main" id="{AA9E46BB-73C2-4C51-9599-DE688B018587}"/>
              </a:ext>
            </a:extLst>
          </p:cNvPr>
          <p:cNvGraphicFramePr>
            <a:graphicFrameLocks noGrp="1"/>
          </p:cNvGraphicFramePr>
          <p:nvPr>
            <p:extLst>
              <p:ext uri="{D42A27DB-BD31-4B8C-83A1-F6EECF244321}">
                <p14:modId xmlns:p14="http://schemas.microsoft.com/office/powerpoint/2010/main" val="3821451208"/>
              </p:ext>
            </p:extLst>
          </p:nvPr>
        </p:nvGraphicFramePr>
        <p:xfrm>
          <a:off x="282516" y="1360032"/>
          <a:ext cx="3081528" cy="3693160"/>
        </p:xfrm>
        <a:graphic>
          <a:graphicData uri="http://schemas.openxmlformats.org/drawingml/2006/table">
            <a:tbl>
              <a:tblPr firstRow="1" bandRow="1">
                <a:tableStyleId>{1E171933-4619-4E11-9A3F-F7608DF75F80}</a:tableStyleId>
              </a:tblPr>
              <a:tblGrid>
                <a:gridCol w="3081528">
                  <a:extLst>
                    <a:ext uri="{9D8B030D-6E8A-4147-A177-3AD203B41FA5}">
                      <a16:colId xmlns:a16="http://schemas.microsoft.com/office/drawing/2014/main" val="2067512444"/>
                    </a:ext>
                  </a:extLst>
                </a:gridCol>
              </a:tblGrid>
              <a:tr h="370840">
                <a:tc>
                  <a:txBody>
                    <a:bodyPr/>
                    <a:lstStyle/>
                    <a:p>
                      <a:pPr algn="ctr"/>
                      <a:r>
                        <a:rPr lang="en-US" u="none">
                          <a:solidFill>
                            <a:srgbClr val="FFFFFF"/>
                          </a:solidFill>
                        </a:rPr>
                        <a:t>AWS</a:t>
                      </a:r>
                      <a:endParaRPr lang="en-US" u="none">
                        <a:solidFill>
                          <a:srgbClr val="FFFFFF"/>
                        </a:solidFill>
                        <a:latin typeface="Arial" panose="020B0604020202020204" pitchFamily="34" charset="0"/>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703030937"/>
                  </a:ext>
                </a:extLst>
              </a:tr>
              <a:tr h="370840">
                <a:tc>
                  <a:txBody>
                    <a:bodyPr/>
                    <a:lstStyle/>
                    <a:p>
                      <a:pPr algn="ctr"/>
                      <a:r>
                        <a:rPr lang="en-US"/>
                        <a:t>EBS</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35977518"/>
                  </a:ext>
                </a:extLst>
              </a:tr>
              <a:tr h="370840">
                <a:tc>
                  <a:txBody>
                    <a:bodyPr/>
                    <a:lstStyle/>
                    <a:p>
                      <a:pPr algn="ctr"/>
                      <a:r>
                        <a:rPr lang="en-US" u="none" baseline="0">
                          <a:solidFill>
                            <a:srgbClr val="000000"/>
                          </a:solidFill>
                        </a:rPr>
                        <a:t>Amazon S3</a:t>
                      </a:r>
                      <a:endParaRPr lang="en-US" u="none" baseline="0">
                        <a:solidFill>
                          <a:srgbClr val="000000"/>
                        </a:solidFill>
                        <a:latin typeface="Arial" panose="020B0604020202020204" pitchFamily="34" charset="0"/>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539832804"/>
                  </a:ext>
                </a:extLst>
              </a:tr>
              <a:tr h="370840">
                <a:tc>
                  <a:txBody>
                    <a:bodyPr/>
                    <a:lstStyle/>
                    <a:p>
                      <a:pPr algn="ctr"/>
                      <a:r>
                        <a:rPr lang="en-US"/>
                        <a:t>RDS</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049413672"/>
                  </a:ext>
                </a:extLst>
              </a:tr>
              <a:tr h="370840">
                <a:tc>
                  <a:txBody>
                    <a:bodyPr/>
                    <a:lstStyle/>
                    <a:p>
                      <a:pPr algn="ctr"/>
                      <a:r>
                        <a:rPr lang="en-US"/>
                        <a:t>Glacier</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1556456"/>
                  </a:ext>
                </a:extLst>
              </a:tr>
              <a:tr h="548640">
                <a:tc>
                  <a:txBody>
                    <a:bodyPr/>
                    <a:lstStyle/>
                    <a:p>
                      <a:pPr algn="ctr"/>
                      <a:r>
                        <a:rPr lang="en-US" u="none">
                          <a:solidFill>
                            <a:srgbClr val="000000"/>
                          </a:solidFill>
                        </a:rPr>
                        <a:t>DynamoDB</a:t>
                      </a:r>
                      <a:r>
                        <a:rPr lang="en-US"/>
                        <a:t>,</a:t>
                      </a:r>
                      <a:r>
                        <a:rPr lang="en-US" baseline="0"/>
                        <a:t> EMR, </a:t>
                      </a:r>
                      <a:r>
                        <a:rPr lang="en-US" u="none" baseline="0">
                          <a:solidFill>
                            <a:srgbClr val="000000"/>
                          </a:solidFill>
                        </a:rPr>
                        <a:t>Kinesis</a:t>
                      </a:r>
                      <a:r>
                        <a:rPr lang="en-US" baseline="0"/>
                        <a:t>, </a:t>
                      </a:r>
                      <a:r>
                        <a:rPr lang="en-US" u="none" baseline="0">
                          <a:solidFill>
                            <a:srgbClr val="000000"/>
                          </a:solidFill>
                        </a:rPr>
                        <a:t>Redshift</a:t>
                      </a:r>
                      <a:endParaRPr lang="en-US" u="none">
                        <a:solidFill>
                          <a:srgbClr val="000000"/>
                        </a:solidFill>
                        <a:latin typeface="Arial"/>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95033084"/>
                  </a:ext>
                </a:extLst>
              </a:tr>
              <a:tr h="370840">
                <a:tc>
                  <a:txBody>
                    <a:bodyPr/>
                    <a:lstStyle/>
                    <a:p>
                      <a:pPr algn="ctr"/>
                      <a:r>
                        <a:rPr lang="en-US" u="none">
                          <a:solidFill>
                            <a:srgbClr val="000000"/>
                          </a:solidFill>
                        </a:rPr>
                        <a:t>VPC</a:t>
                      </a:r>
                      <a:endParaRPr lang="en-US" u="none">
                        <a:solidFill>
                          <a:srgbClr val="000000"/>
                        </a:solidFill>
                        <a:latin typeface="Arial" panose="020B0604020202020204" pitchFamily="34" charset="0"/>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307939025"/>
                  </a:ext>
                </a:extLst>
              </a:tr>
              <a:tr h="370840">
                <a:tc>
                  <a:txBody>
                    <a:bodyPr/>
                    <a:lstStyle/>
                    <a:p>
                      <a:pPr algn="ctr"/>
                      <a:r>
                        <a:rPr lang="en-US"/>
                        <a:t>Route 53</a:t>
                      </a: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014333109"/>
                  </a:ext>
                </a:extLst>
              </a:tr>
              <a:tr h="548640">
                <a:tc>
                  <a:txBody>
                    <a:bodyPr/>
                    <a:lstStyle/>
                    <a:p>
                      <a:pPr algn="ctr"/>
                      <a:r>
                        <a:rPr lang="en-US"/>
                        <a:t>Amazon </a:t>
                      </a:r>
                      <a:r>
                        <a:rPr lang="en-US" u="none">
                          <a:solidFill>
                            <a:srgbClr val="000000"/>
                          </a:solidFill>
                        </a:rPr>
                        <a:t>CloudFront</a:t>
                      </a:r>
                      <a:endParaRPr lang="en-US"/>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30018501"/>
                  </a:ext>
                </a:extLst>
              </a:tr>
            </a:tbl>
          </a:graphicData>
        </a:graphic>
      </p:graphicFrame>
      <p:graphicFrame>
        <p:nvGraphicFramePr>
          <p:cNvPr id="12" name="Table 11">
            <a:extLst>
              <a:ext uri="{FF2B5EF4-FFF2-40B4-BE49-F238E27FC236}">
                <a16:creationId xmlns:a16="http://schemas.microsoft.com/office/drawing/2014/main" id="{10D867CC-F897-4E9F-A361-D605DB6D8E8C}"/>
              </a:ext>
            </a:extLst>
          </p:cNvPr>
          <p:cNvGraphicFramePr>
            <a:graphicFrameLocks noGrp="1"/>
          </p:cNvGraphicFramePr>
          <p:nvPr>
            <p:extLst>
              <p:ext uri="{D42A27DB-BD31-4B8C-83A1-F6EECF244321}">
                <p14:modId xmlns:p14="http://schemas.microsoft.com/office/powerpoint/2010/main" val="3937435811"/>
              </p:ext>
            </p:extLst>
          </p:nvPr>
        </p:nvGraphicFramePr>
        <p:xfrm>
          <a:off x="3337624" y="1358421"/>
          <a:ext cx="3081528" cy="3693160"/>
        </p:xfrm>
        <a:graphic>
          <a:graphicData uri="http://schemas.openxmlformats.org/drawingml/2006/table">
            <a:tbl>
              <a:tblPr firstRow="1" bandRow="1">
                <a:tableStyleId>{2D5ABB26-0587-4C30-8999-92F81FD0307C}</a:tableStyleId>
              </a:tblPr>
              <a:tblGrid>
                <a:gridCol w="3081528">
                  <a:extLst>
                    <a:ext uri="{9D8B030D-6E8A-4147-A177-3AD203B41FA5}">
                      <a16:colId xmlns:a16="http://schemas.microsoft.com/office/drawing/2014/main" val="2067512444"/>
                    </a:ext>
                  </a:extLst>
                </a:gridCol>
              </a:tblGrid>
              <a:tr h="370840">
                <a:tc>
                  <a:txBody>
                    <a:bodyPr/>
                    <a:lstStyle/>
                    <a:p>
                      <a:pPr algn="ctr"/>
                      <a:r>
                        <a:rPr lang="en-US" b="1" u="sng"/>
                        <a:t>Feature</a:t>
                      </a:r>
                    </a:p>
                  </a:txBody>
                  <a:tcPr anchor="ctr"/>
                </a:tc>
                <a:extLst>
                  <a:ext uri="{0D108BD9-81ED-4DB2-BD59-A6C34878D82A}">
                    <a16:rowId xmlns:a16="http://schemas.microsoft.com/office/drawing/2014/main" val="1703030937"/>
                  </a:ext>
                </a:extLst>
              </a:tr>
              <a:tr h="370840">
                <a:tc>
                  <a:txBody>
                    <a:bodyPr/>
                    <a:lstStyle/>
                    <a:p>
                      <a:pPr algn="ctr"/>
                      <a:r>
                        <a:rPr lang="en-US" sz="1600"/>
                        <a:t>Block Storage</a:t>
                      </a:r>
                    </a:p>
                  </a:txBody>
                  <a:tcPr anchor="ctr"/>
                </a:tc>
                <a:extLst>
                  <a:ext uri="{0D108BD9-81ED-4DB2-BD59-A6C34878D82A}">
                    <a16:rowId xmlns:a16="http://schemas.microsoft.com/office/drawing/2014/main" val="235977518"/>
                  </a:ext>
                </a:extLst>
              </a:tr>
              <a:tr h="370840">
                <a:tc>
                  <a:txBody>
                    <a:bodyPr/>
                    <a:lstStyle/>
                    <a:p>
                      <a:pPr algn="ctr"/>
                      <a:r>
                        <a:rPr lang="en-US" sz="1600"/>
                        <a:t>Object Storage</a:t>
                      </a:r>
                    </a:p>
                  </a:txBody>
                  <a:tcPr anchor="ctr"/>
                </a:tc>
                <a:extLst>
                  <a:ext uri="{0D108BD9-81ED-4DB2-BD59-A6C34878D82A}">
                    <a16:rowId xmlns:a16="http://schemas.microsoft.com/office/drawing/2014/main" val="3539832804"/>
                  </a:ext>
                </a:extLst>
              </a:tr>
              <a:tr h="370840">
                <a:tc>
                  <a:txBody>
                    <a:bodyPr/>
                    <a:lstStyle/>
                    <a:p>
                      <a:pPr algn="ctr"/>
                      <a:r>
                        <a:rPr lang="en-US"/>
                        <a:t>Relational Database (DB)</a:t>
                      </a:r>
                    </a:p>
                  </a:txBody>
                  <a:tcPr anchor="ctr"/>
                </a:tc>
                <a:extLst>
                  <a:ext uri="{0D108BD9-81ED-4DB2-BD59-A6C34878D82A}">
                    <a16:rowId xmlns:a16="http://schemas.microsoft.com/office/drawing/2014/main" val="3049413672"/>
                  </a:ext>
                </a:extLst>
              </a:tr>
              <a:tr h="370840">
                <a:tc>
                  <a:txBody>
                    <a:bodyPr/>
                    <a:lstStyle/>
                    <a:p>
                      <a:pPr algn="ctr"/>
                      <a:r>
                        <a:rPr lang="en-US"/>
                        <a:t>Archiving</a:t>
                      </a:r>
                    </a:p>
                  </a:txBody>
                  <a:tcPr anchor="ctr"/>
                </a:tc>
                <a:extLst>
                  <a:ext uri="{0D108BD9-81ED-4DB2-BD59-A6C34878D82A}">
                    <a16:rowId xmlns:a16="http://schemas.microsoft.com/office/drawing/2014/main" val="101556456"/>
                  </a:ext>
                </a:extLst>
              </a:tr>
              <a:tr h="548640">
                <a:tc>
                  <a:txBody>
                    <a:bodyPr/>
                    <a:lstStyle/>
                    <a:p>
                      <a:pPr algn="ctr"/>
                      <a:r>
                        <a:rPr lang="en-US" u="none">
                          <a:solidFill>
                            <a:srgbClr val="000000"/>
                          </a:solidFill>
                        </a:rPr>
                        <a:t>NoSQL</a:t>
                      </a:r>
                      <a:r>
                        <a:rPr lang="en-US"/>
                        <a:t> and </a:t>
                      </a:r>
                    </a:p>
                    <a:p>
                      <a:pPr algn="ctr"/>
                      <a:r>
                        <a:rPr lang="en-US" u="none" baseline="0">
                          <a:solidFill>
                            <a:srgbClr val="000000"/>
                          </a:solidFill>
                        </a:rPr>
                        <a:t>Big Data</a:t>
                      </a:r>
                      <a:endParaRPr lang="en-US" u="none" baseline="0">
                        <a:solidFill>
                          <a:srgbClr val="000000"/>
                        </a:solidFill>
                        <a:latin typeface="Arial" panose="020B0604020202020204" pitchFamily="34" charset="0"/>
                      </a:endParaRPr>
                    </a:p>
                  </a:txBody>
                  <a:tcPr anchor="ctr"/>
                </a:tc>
                <a:extLst>
                  <a:ext uri="{0D108BD9-81ED-4DB2-BD59-A6C34878D82A}">
                    <a16:rowId xmlns:a16="http://schemas.microsoft.com/office/drawing/2014/main" val="3395033084"/>
                  </a:ext>
                </a:extLst>
              </a:tr>
              <a:tr h="370840">
                <a:tc>
                  <a:txBody>
                    <a:bodyPr/>
                    <a:lstStyle/>
                    <a:p>
                      <a:pPr algn="ctr"/>
                      <a:r>
                        <a:rPr lang="en-US"/>
                        <a:t>Virtual Network</a:t>
                      </a:r>
                    </a:p>
                  </a:txBody>
                  <a:tcPr anchor="ctr"/>
                </a:tc>
                <a:extLst>
                  <a:ext uri="{0D108BD9-81ED-4DB2-BD59-A6C34878D82A}">
                    <a16:rowId xmlns:a16="http://schemas.microsoft.com/office/drawing/2014/main" val="2307939025"/>
                  </a:ext>
                </a:extLst>
              </a:tr>
              <a:tr h="370840">
                <a:tc>
                  <a:txBody>
                    <a:bodyPr/>
                    <a:lstStyle/>
                    <a:p>
                      <a:pPr algn="ctr"/>
                      <a:r>
                        <a:rPr lang="en-US"/>
                        <a:t>DNS</a:t>
                      </a:r>
                    </a:p>
                  </a:txBody>
                  <a:tcPr anchor="ctr"/>
                </a:tc>
                <a:extLst>
                  <a:ext uri="{0D108BD9-81ED-4DB2-BD59-A6C34878D82A}">
                    <a16:rowId xmlns:a16="http://schemas.microsoft.com/office/drawing/2014/main" val="2014333109"/>
                  </a:ext>
                </a:extLst>
              </a:tr>
              <a:tr h="548640">
                <a:tc>
                  <a:txBody>
                    <a:bodyPr/>
                    <a:lstStyle/>
                    <a:p>
                      <a:pPr algn="ctr"/>
                      <a:r>
                        <a:rPr lang="en-US"/>
                        <a:t>Content Delivery</a:t>
                      </a:r>
                      <a:r>
                        <a:rPr lang="en-US" baseline="0"/>
                        <a:t> Network (CDN)</a:t>
                      </a:r>
                      <a:endParaRPr lang="en-US"/>
                    </a:p>
                  </a:txBody>
                  <a:tcPr anchor="ctr"/>
                </a:tc>
                <a:extLst>
                  <a:ext uri="{0D108BD9-81ED-4DB2-BD59-A6C34878D82A}">
                    <a16:rowId xmlns:a16="http://schemas.microsoft.com/office/drawing/2014/main" val="4005050822"/>
                  </a:ext>
                </a:extLst>
              </a:tr>
            </a:tbl>
          </a:graphicData>
        </a:graphic>
      </p:graphicFrame>
      <p:graphicFrame>
        <p:nvGraphicFramePr>
          <p:cNvPr id="13" name="Table 12">
            <a:extLst>
              <a:ext uri="{FF2B5EF4-FFF2-40B4-BE49-F238E27FC236}">
                <a16:creationId xmlns:a16="http://schemas.microsoft.com/office/drawing/2014/main" id="{983C3419-E136-4F20-9B86-3EFF1841A030}"/>
              </a:ext>
            </a:extLst>
          </p:cNvPr>
          <p:cNvGraphicFramePr>
            <a:graphicFrameLocks noGrp="1"/>
          </p:cNvGraphicFramePr>
          <p:nvPr>
            <p:extLst>
              <p:ext uri="{D42A27DB-BD31-4B8C-83A1-F6EECF244321}">
                <p14:modId xmlns:p14="http://schemas.microsoft.com/office/powerpoint/2010/main" val="786860069"/>
              </p:ext>
            </p:extLst>
          </p:nvPr>
        </p:nvGraphicFramePr>
        <p:xfrm>
          <a:off x="6392731" y="1349955"/>
          <a:ext cx="3081528" cy="3693160"/>
        </p:xfrm>
        <a:graphic>
          <a:graphicData uri="http://schemas.openxmlformats.org/drawingml/2006/table">
            <a:tbl>
              <a:tblPr firstRow="1" bandRow="1">
                <a:tableStyleId>{5C22544A-7EE6-4342-B048-85BDC9FD1C3A}</a:tableStyleId>
              </a:tblPr>
              <a:tblGrid>
                <a:gridCol w="3081528">
                  <a:extLst>
                    <a:ext uri="{9D8B030D-6E8A-4147-A177-3AD203B41FA5}">
                      <a16:colId xmlns:a16="http://schemas.microsoft.com/office/drawing/2014/main" val="2067512444"/>
                    </a:ext>
                  </a:extLst>
                </a:gridCol>
              </a:tblGrid>
              <a:tr h="370840">
                <a:tc>
                  <a:txBody>
                    <a:bodyPr/>
                    <a:lstStyle/>
                    <a:p>
                      <a:pPr algn="ctr"/>
                      <a:r>
                        <a:rPr lang="en-US"/>
                        <a:t>Azure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03030937"/>
                  </a:ext>
                </a:extLst>
              </a:tr>
              <a:tr h="370840">
                <a:tc>
                  <a:txBody>
                    <a:bodyPr/>
                    <a:lstStyle/>
                    <a:p>
                      <a:pPr algn="ctr"/>
                      <a:r>
                        <a:rPr lang="en-US"/>
                        <a:t>Page Blobs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977518"/>
                  </a:ext>
                </a:extLst>
              </a:tr>
              <a:tr h="370840">
                <a:tc>
                  <a:txBody>
                    <a:bodyPr/>
                    <a:lstStyle/>
                    <a:p>
                      <a:pPr algn="ctr"/>
                      <a:r>
                        <a:rPr lang="en-US"/>
                        <a:t>Block Blobs </a:t>
                      </a:r>
                      <a:r>
                        <a:rPr lang="en-US" u="none" baseline="0">
                          <a:solidFill>
                            <a:srgbClr val="000000"/>
                          </a:solidFill>
                        </a:rPr>
                        <a:t>and</a:t>
                      </a:r>
                      <a:r>
                        <a:rPr lang="en-US"/>
                        <a:t> Files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39832804"/>
                  </a:ext>
                </a:extLst>
              </a:tr>
              <a:tr h="370840">
                <a:tc>
                  <a:txBody>
                    <a:bodyPr/>
                    <a:lstStyle/>
                    <a:p>
                      <a:pPr algn="ctr"/>
                      <a:r>
                        <a:rPr lang="en-US"/>
                        <a:t>Relational </a:t>
                      </a:r>
                      <a:r>
                        <a:rPr lang="en-US" u="none">
                          <a:solidFill>
                            <a:srgbClr val="000000"/>
                          </a:solidFill>
                        </a:rPr>
                        <a:t>DBs</a:t>
                      </a:r>
                      <a:endParaRPr lang="en-US" u="none">
                        <a:solidFill>
                          <a:srgbClr val="000000"/>
                        </a:solidFill>
                        <a:latin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49413672"/>
                  </a:ext>
                </a:extLst>
              </a:tr>
              <a:tr h="370840">
                <a:tc>
                  <a:txBody>
                    <a:bodyPr/>
                    <a:lstStyle/>
                    <a:p>
                      <a:pPr algn="ctr"/>
                      <a:r>
                        <a:rPr lang="en-US"/>
                        <a:t>Blobs (cool storage tier)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01556456"/>
                  </a:ext>
                </a:extLst>
              </a:tr>
              <a:tr h="548640">
                <a:tc>
                  <a:txBody>
                    <a:bodyPr/>
                    <a:lstStyle/>
                    <a:p>
                      <a:pPr algn="ctr"/>
                      <a:r>
                        <a:rPr lang="en-US"/>
                        <a:t>Windows</a:t>
                      </a:r>
                      <a:r>
                        <a:rPr lang="en-US" baseline="0"/>
                        <a:t> Azure Table, </a:t>
                      </a:r>
                      <a:r>
                        <a:rPr lang="en-US" u="none" baseline="0">
                          <a:solidFill>
                            <a:srgbClr val="000000"/>
                          </a:solidFill>
                        </a:rPr>
                        <a:t>HDInsight</a:t>
                      </a:r>
                      <a:endParaRPr lang="en-US" u="none">
                        <a:solidFill>
                          <a:srgbClr val="000000"/>
                        </a:solidFill>
                        <a:latin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395033084"/>
                  </a:ext>
                </a:extLst>
              </a:tr>
              <a:tr h="370840">
                <a:tc>
                  <a:txBody>
                    <a:bodyPr/>
                    <a:lstStyle/>
                    <a:p>
                      <a:pPr algn="ctr"/>
                      <a:r>
                        <a:rPr lang="en-US" u="none">
                          <a:solidFill>
                            <a:srgbClr val="000000"/>
                          </a:solidFill>
                        </a:rPr>
                        <a:t>VNet</a:t>
                      </a:r>
                      <a:endParaRPr lang="en-US" u="none">
                        <a:solidFill>
                          <a:srgbClr val="000000"/>
                        </a:solidFill>
                        <a:latin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07939025"/>
                  </a:ext>
                </a:extLst>
              </a:tr>
              <a:tr h="370840">
                <a:tc>
                  <a:txBody>
                    <a:bodyPr/>
                    <a:lstStyle/>
                    <a:p>
                      <a:pPr algn="ctr"/>
                      <a:r>
                        <a:rPr lang="en-US"/>
                        <a:t>Azure DNS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014333109"/>
                  </a:ext>
                </a:extLst>
              </a:tr>
              <a:tr h="548640">
                <a:tc>
                  <a:txBody>
                    <a:bodyPr/>
                    <a:lstStyle/>
                    <a:p>
                      <a:pPr algn="ctr"/>
                      <a:r>
                        <a:rPr lang="en-US"/>
                        <a:t>Azure</a:t>
                      </a:r>
                      <a:r>
                        <a:rPr lang="en-US" baseline="0"/>
                        <a:t> </a:t>
                      </a:r>
                      <a:r>
                        <a:rPr lang="en-US" u="none" baseline="0">
                          <a:solidFill>
                            <a:srgbClr val="000000"/>
                          </a:solidFill>
                        </a:rPr>
                        <a:t>CDN</a:t>
                      </a:r>
                      <a:endParaRPr lang="en-US"/>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261506835"/>
                  </a:ext>
                </a:extLst>
              </a:tr>
            </a:tbl>
          </a:graphicData>
        </a:graphic>
      </p:graphicFrame>
    </p:spTree>
    <p:extLst>
      <p:ext uri="{BB962C8B-B14F-4D97-AF65-F5344CB8AC3E}">
        <p14:creationId xmlns:p14="http://schemas.microsoft.com/office/powerpoint/2010/main" val="165348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4DC2-A620-48CC-B544-EEAA38015180}"/>
              </a:ext>
            </a:extLst>
          </p:cNvPr>
          <p:cNvSpPr>
            <a:spLocks noGrp="1"/>
          </p:cNvSpPr>
          <p:nvPr>
            <p:ph type="title"/>
          </p:nvPr>
        </p:nvSpPr>
        <p:spPr/>
        <p:txBody>
          <a:bodyPr/>
          <a:lstStyle/>
          <a:p>
            <a:r>
              <a:rPr lang="en-US"/>
              <a:t>AWS Versus Azure</a:t>
            </a:r>
          </a:p>
        </p:txBody>
      </p:sp>
      <p:sp>
        <p:nvSpPr>
          <p:cNvPr id="3" name="Text Placeholder 2">
            <a:extLst>
              <a:ext uri="{FF2B5EF4-FFF2-40B4-BE49-F238E27FC236}">
                <a16:creationId xmlns:a16="http://schemas.microsoft.com/office/drawing/2014/main" id="{C1D20DC0-0F9A-D84A-9A1D-52C2ECD05CE1}"/>
              </a:ext>
            </a:extLst>
          </p:cNvPr>
          <p:cNvSpPr>
            <a:spLocks noGrp="1"/>
          </p:cNvSpPr>
          <p:nvPr>
            <p:ph type="body" idx="10"/>
          </p:nvPr>
        </p:nvSpPr>
        <p:spPr/>
        <p:txBody>
          <a:bodyPr/>
          <a:lstStyle/>
          <a:p>
            <a:r>
              <a:rPr lang="en-US"/>
              <a:t>Further feature comparison</a:t>
            </a:r>
          </a:p>
        </p:txBody>
      </p:sp>
      <p:sp>
        <p:nvSpPr>
          <p:cNvPr id="4" name="Slide Number Placeholder 3">
            <a:extLst>
              <a:ext uri="{FF2B5EF4-FFF2-40B4-BE49-F238E27FC236}">
                <a16:creationId xmlns:a16="http://schemas.microsoft.com/office/drawing/2014/main" id="{9176D1CB-0523-40E3-A058-CFDAD9A723D8}"/>
              </a:ext>
            </a:extLst>
          </p:cNvPr>
          <p:cNvSpPr>
            <a:spLocks noGrp="1"/>
          </p:cNvSpPr>
          <p:nvPr>
            <p:ph type="sldNum" sz="quarter" idx="4"/>
          </p:nvPr>
        </p:nvSpPr>
        <p:spPr/>
        <p:txBody>
          <a:bodyPr/>
          <a:lstStyle/>
          <a:p>
            <a:fld id="{92978B7E-5EBE-134C-B481-E4E8CA36F800}" type="slidenum">
              <a:rPr lang="en-US" smtClean="0"/>
              <a:pPr/>
              <a:t>14</a:t>
            </a:fld>
            <a:endParaRPr lang="en-US"/>
          </a:p>
        </p:txBody>
      </p:sp>
      <p:sp>
        <p:nvSpPr>
          <p:cNvPr id="5" name="Text Placeholder 4">
            <a:extLst>
              <a:ext uri="{FF2B5EF4-FFF2-40B4-BE49-F238E27FC236}">
                <a16:creationId xmlns:a16="http://schemas.microsoft.com/office/drawing/2014/main" id="{DA4A165D-3FBD-4849-A4F3-CA597EAA29FC}"/>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C3B43F0C-09B3-4357-B280-8EBD2288A79E}"/>
              </a:ext>
            </a:extLst>
          </p:cNvPr>
          <p:cNvSpPr>
            <a:spLocks noGrp="1"/>
          </p:cNvSpPr>
          <p:nvPr>
            <p:ph type="ftr" sz="quarter" idx="3"/>
          </p:nvPr>
        </p:nvSpPr>
        <p:spPr/>
        <p:txBody>
          <a:bodyPr/>
          <a:lstStyle/>
          <a:p>
            <a:pPr>
              <a:defRPr/>
            </a:pPr>
            <a:r>
              <a:rPr lang="en-US" dirty="0"/>
              <a:t>© 2019 NetApp, Inc. All rights reserved. </a:t>
            </a:r>
          </a:p>
        </p:txBody>
      </p:sp>
      <p:graphicFrame>
        <p:nvGraphicFramePr>
          <p:cNvPr id="7" name="Table 6">
            <a:extLst>
              <a:ext uri="{FF2B5EF4-FFF2-40B4-BE49-F238E27FC236}">
                <a16:creationId xmlns:a16="http://schemas.microsoft.com/office/drawing/2014/main" id="{0F9ABE2E-90E8-4F78-A35B-F28F12B389BF}"/>
              </a:ext>
            </a:extLst>
          </p:cNvPr>
          <p:cNvGraphicFramePr>
            <a:graphicFrameLocks noGrp="1"/>
          </p:cNvGraphicFramePr>
          <p:nvPr>
            <p:extLst>
              <p:ext uri="{D42A27DB-BD31-4B8C-83A1-F6EECF244321}">
                <p14:modId xmlns:p14="http://schemas.microsoft.com/office/powerpoint/2010/main" val="1137843181"/>
              </p:ext>
            </p:extLst>
          </p:nvPr>
        </p:nvGraphicFramePr>
        <p:xfrm>
          <a:off x="282516" y="1473716"/>
          <a:ext cx="3081528" cy="2702228"/>
        </p:xfrm>
        <a:graphic>
          <a:graphicData uri="http://schemas.openxmlformats.org/drawingml/2006/table">
            <a:tbl>
              <a:tblPr firstRow="1" bandRow="1">
                <a:tableStyleId>{1E171933-4619-4E11-9A3F-F7608DF75F80}</a:tableStyleId>
              </a:tblPr>
              <a:tblGrid>
                <a:gridCol w="3081528">
                  <a:extLst>
                    <a:ext uri="{9D8B030D-6E8A-4147-A177-3AD203B41FA5}">
                      <a16:colId xmlns:a16="http://schemas.microsoft.com/office/drawing/2014/main" val="2067512444"/>
                    </a:ext>
                  </a:extLst>
                </a:gridCol>
              </a:tblGrid>
              <a:tr h="402336">
                <a:tc>
                  <a:txBody>
                    <a:bodyPr/>
                    <a:lstStyle/>
                    <a:p>
                      <a:pPr algn="ctr"/>
                      <a:r>
                        <a:rPr lang="en-US" u="none">
                          <a:solidFill>
                            <a:srgbClr val="FFFFFF"/>
                          </a:solidFill>
                        </a:rPr>
                        <a:t>AWS</a:t>
                      </a:r>
                      <a:endParaRPr lang="en-US" u="none">
                        <a:solidFill>
                          <a:srgbClr val="FFFFFF"/>
                        </a:solidFill>
                        <a:latin typeface="Arial" panose="020B0604020202020204" pitchFamily="34" charset="0"/>
                      </a:endParaRPr>
                    </a:p>
                  </a:txBody>
                  <a:tcPr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3030937"/>
                  </a:ext>
                </a:extLst>
              </a:tr>
              <a:tr h="1315616">
                <a:tc>
                  <a:txBody>
                    <a:bodyPr/>
                    <a:lstStyle/>
                    <a:p>
                      <a:pPr algn="ctr"/>
                      <a:r>
                        <a:rPr lang="en-US"/>
                        <a:t>Amazon Elastic Compute</a:t>
                      </a:r>
                      <a:r>
                        <a:rPr lang="en-US" baseline="0"/>
                        <a:t> Cloud (Amazon EC2),</a:t>
                      </a:r>
                    </a:p>
                    <a:p>
                      <a:pPr algn="ctr"/>
                      <a:r>
                        <a:rPr lang="en-US" baseline="0"/>
                        <a:t>Amazon Elastic </a:t>
                      </a:r>
                      <a:r>
                        <a:rPr lang="en-US" u="none" baseline="0">
                          <a:solidFill>
                            <a:srgbClr val="000000"/>
                          </a:solidFill>
                        </a:rPr>
                        <a:t>Beanstalk</a:t>
                      </a:r>
                      <a:endParaRPr lang="en-US" u="none">
                        <a:solidFill>
                          <a:srgbClr val="000000"/>
                        </a:solidFill>
                        <a:latin typeface="Arial" panose="020B0604020202020204" pitchFamily="34" charset="0"/>
                      </a:endParaRPr>
                    </a:p>
                  </a:txBody>
                  <a:tcPr anchor="ctr">
                    <a:lnT w="12700" cap="flat" cmpd="sng" algn="ctr">
                      <a:solidFill>
                        <a:schemeClr val="accent4"/>
                      </a:solidFill>
                      <a:prstDash val="solid"/>
                      <a:round/>
                      <a:headEnd type="none" w="med" len="med"/>
                      <a:tailEnd type="none" w="med" len="med"/>
                    </a:lnT>
                  </a:tcPr>
                </a:tc>
                <a:extLst>
                  <a:ext uri="{0D108BD9-81ED-4DB2-BD59-A6C34878D82A}">
                    <a16:rowId xmlns:a16="http://schemas.microsoft.com/office/drawing/2014/main" val="235977518"/>
                  </a:ext>
                </a:extLst>
              </a:tr>
              <a:tr h="399558">
                <a:tc>
                  <a:txBody>
                    <a:bodyPr/>
                    <a:lstStyle/>
                    <a:p>
                      <a:pPr algn="ctr"/>
                      <a:r>
                        <a:rPr lang="en-US"/>
                        <a:t>Auto Scaling</a:t>
                      </a:r>
                    </a:p>
                  </a:txBody>
                  <a:tcPr anchor="ctr"/>
                </a:tc>
                <a:extLst>
                  <a:ext uri="{0D108BD9-81ED-4DB2-BD59-A6C34878D82A}">
                    <a16:rowId xmlns:a16="http://schemas.microsoft.com/office/drawing/2014/main" val="3539832804"/>
                  </a:ext>
                </a:extLst>
              </a:tr>
              <a:tr h="584718">
                <a:tc>
                  <a:txBody>
                    <a:bodyPr/>
                    <a:lstStyle/>
                    <a:p>
                      <a:pPr algn="ctr"/>
                      <a:r>
                        <a:rPr lang="en-US"/>
                        <a:t>Elastic Load Balancing</a:t>
                      </a:r>
                    </a:p>
                  </a:txBody>
                  <a:tcPr anchor="ctr"/>
                </a:tc>
                <a:extLst>
                  <a:ext uri="{0D108BD9-81ED-4DB2-BD59-A6C34878D82A}">
                    <a16:rowId xmlns:a16="http://schemas.microsoft.com/office/drawing/2014/main" val="3049413672"/>
                  </a:ext>
                </a:extLst>
              </a:tr>
            </a:tbl>
          </a:graphicData>
        </a:graphic>
      </p:graphicFrame>
      <p:graphicFrame>
        <p:nvGraphicFramePr>
          <p:cNvPr id="8" name="Table 7">
            <a:extLst>
              <a:ext uri="{FF2B5EF4-FFF2-40B4-BE49-F238E27FC236}">
                <a16:creationId xmlns:a16="http://schemas.microsoft.com/office/drawing/2014/main" id="{BC32701D-630B-4C71-9F27-74A6982DC50A}"/>
              </a:ext>
            </a:extLst>
          </p:cNvPr>
          <p:cNvGraphicFramePr>
            <a:graphicFrameLocks noGrp="1"/>
          </p:cNvGraphicFramePr>
          <p:nvPr>
            <p:extLst>
              <p:ext uri="{D42A27DB-BD31-4B8C-83A1-F6EECF244321}">
                <p14:modId xmlns:p14="http://schemas.microsoft.com/office/powerpoint/2010/main" val="508794038"/>
              </p:ext>
            </p:extLst>
          </p:nvPr>
        </p:nvGraphicFramePr>
        <p:xfrm>
          <a:off x="3364044" y="1473716"/>
          <a:ext cx="3028687" cy="2699450"/>
        </p:xfrm>
        <a:graphic>
          <a:graphicData uri="http://schemas.openxmlformats.org/drawingml/2006/table">
            <a:tbl>
              <a:tblPr firstRow="1" bandRow="1">
                <a:tableStyleId>{2D5ABB26-0587-4C30-8999-92F81FD0307C}</a:tableStyleId>
              </a:tblPr>
              <a:tblGrid>
                <a:gridCol w="3028687">
                  <a:extLst>
                    <a:ext uri="{9D8B030D-6E8A-4147-A177-3AD203B41FA5}">
                      <a16:colId xmlns:a16="http://schemas.microsoft.com/office/drawing/2014/main" val="2067512444"/>
                    </a:ext>
                  </a:extLst>
                </a:gridCol>
              </a:tblGrid>
              <a:tr h="399558">
                <a:tc>
                  <a:txBody>
                    <a:bodyPr/>
                    <a:lstStyle/>
                    <a:p>
                      <a:pPr algn="ctr"/>
                      <a:r>
                        <a:rPr lang="en-US" b="1" u="sng"/>
                        <a:t>Feature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03030937"/>
                  </a:ext>
                </a:extLst>
              </a:tr>
              <a:tr h="1315616">
                <a:tc>
                  <a:txBody>
                    <a:bodyPr/>
                    <a:lstStyle/>
                    <a:p>
                      <a:pPr algn="ctr"/>
                      <a:endParaRPr lang="en-US" sz="1600"/>
                    </a:p>
                    <a:p>
                      <a:pPr algn="ctr"/>
                      <a:endParaRPr lang="en-US" sz="1600"/>
                    </a:p>
                    <a:p>
                      <a:pPr algn="ctr"/>
                      <a:r>
                        <a:rPr lang="en-US" sz="1600"/>
                        <a:t>Compute</a:t>
                      </a:r>
                      <a:r>
                        <a:rPr lang="en-US" sz="1600" baseline="0"/>
                        <a:t> Services</a:t>
                      </a:r>
                    </a:p>
                    <a:p>
                      <a:pPr algn="ctr"/>
                      <a:endParaRPr lang="en-US" sz="1600" baseline="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5977518"/>
                  </a:ext>
                </a:extLst>
              </a:tr>
              <a:tr h="399558">
                <a:tc>
                  <a:txBody>
                    <a:bodyPr/>
                    <a:lstStyle/>
                    <a:p>
                      <a:pPr algn="ctr"/>
                      <a:r>
                        <a:rPr lang="en-US" sz="1600"/>
                        <a:t>Scaling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39832804"/>
                  </a:ext>
                </a:extLst>
              </a:tr>
              <a:tr h="584718">
                <a:tc>
                  <a:txBody>
                    <a:bodyPr/>
                    <a:lstStyle/>
                    <a:p>
                      <a:pPr algn="ctr"/>
                      <a:r>
                        <a:rPr lang="en-US"/>
                        <a:t>Load Balancing</a:t>
                      </a:r>
                    </a:p>
                    <a:p>
                      <a:pPr algn="ctr"/>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49413672"/>
                  </a:ext>
                </a:extLst>
              </a:tr>
            </a:tbl>
          </a:graphicData>
        </a:graphic>
      </p:graphicFrame>
      <p:graphicFrame>
        <p:nvGraphicFramePr>
          <p:cNvPr id="9" name="Table 8">
            <a:extLst>
              <a:ext uri="{FF2B5EF4-FFF2-40B4-BE49-F238E27FC236}">
                <a16:creationId xmlns:a16="http://schemas.microsoft.com/office/drawing/2014/main" id="{A9A2043D-003C-46FE-9A26-5CA937E14059}"/>
              </a:ext>
            </a:extLst>
          </p:cNvPr>
          <p:cNvGraphicFramePr>
            <a:graphicFrameLocks noGrp="1"/>
          </p:cNvGraphicFramePr>
          <p:nvPr>
            <p:extLst>
              <p:ext uri="{D42A27DB-BD31-4B8C-83A1-F6EECF244321}">
                <p14:modId xmlns:p14="http://schemas.microsoft.com/office/powerpoint/2010/main" val="460455332"/>
              </p:ext>
            </p:extLst>
          </p:nvPr>
        </p:nvGraphicFramePr>
        <p:xfrm>
          <a:off x="6392731" y="1473716"/>
          <a:ext cx="3081528" cy="2699450"/>
        </p:xfrm>
        <a:graphic>
          <a:graphicData uri="http://schemas.openxmlformats.org/drawingml/2006/table">
            <a:tbl>
              <a:tblPr firstRow="1" bandRow="1">
                <a:tableStyleId>{5C22544A-7EE6-4342-B048-85BDC9FD1C3A}</a:tableStyleId>
              </a:tblPr>
              <a:tblGrid>
                <a:gridCol w="3081528">
                  <a:extLst>
                    <a:ext uri="{9D8B030D-6E8A-4147-A177-3AD203B41FA5}">
                      <a16:colId xmlns:a16="http://schemas.microsoft.com/office/drawing/2014/main" val="2067512444"/>
                    </a:ext>
                  </a:extLst>
                </a:gridCol>
              </a:tblGrid>
              <a:tr h="399558">
                <a:tc>
                  <a:txBody>
                    <a:bodyPr/>
                    <a:lstStyle/>
                    <a:p>
                      <a:pPr algn="ctr"/>
                      <a:r>
                        <a:rPr lang="en-US"/>
                        <a:t>Azure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03030937"/>
                  </a:ext>
                </a:extLst>
              </a:tr>
              <a:tr h="1315616">
                <a:tc>
                  <a:txBody>
                    <a:bodyPr/>
                    <a:lstStyle/>
                    <a:p>
                      <a:pPr algn="ctr"/>
                      <a:r>
                        <a:rPr lang="en-US" u="none">
                          <a:solidFill>
                            <a:srgbClr val="000000"/>
                          </a:solidFill>
                        </a:rPr>
                        <a:t>Virtual</a:t>
                      </a:r>
                      <a:r>
                        <a:rPr lang="en-US" u="none" baseline="0">
                          <a:solidFill>
                            <a:srgbClr val="000000"/>
                          </a:solidFill>
                        </a:rPr>
                        <a:t> Machines</a:t>
                      </a:r>
                      <a:r>
                        <a:rPr lang="en-US" baseline="0"/>
                        <a:t>,</a:t>
                      </a:r>
                    </a:p>
                    <a:p>
                      <a:pPr algn="ctr"/>
                      <a:r>
                        <a:rPr lang="en-US" baseline="0"/>
                        <a:t>Cloud Services,</a:t>
                      </a:r>
                    </a:p>
                    <a:p>
                      <a:pPr algn="ctr"/>
                      <a:r>
                        <a:rPr lang="en-US" sz="1500" baseline="0"/>
                        <a:t>Azure </a:t>
                      </a:r>
                      <a:r>
                        <a:rPr lang="en-US" sz="1500" u="none" baseline="0">
                          <a:solidFill>
                            <a:srgbClr val="000000"/>
                          </a:solidFill>
                        </a:rPr>
                        <a:t>Websites</a:t>
                      </a:r>
                      <a:r>
                        <a:rPr lang="en-US" sz="1500" baseline="0"/>
                        <a:t> </a:t>
                      </a:r>
                      <a:r>
                        <a:rPr lang="en-US" sz="1500" u="none" baseline="0">
                          <a:solidFill>
                            <a:srgbClr val="000000"/>
                          </a:solidFill>
                        </a:rPr>
                        <a:t>and</a:t>
                      </a:r>
                      <a:r>
                        <a:rPr lang="en-US" sz="1500" baseline="0"/>
                        <a:t> Applications,</a:t>
                      </a:r>
                    </a:p>
                    <a:p>
                      <a:pPr algn="ctr"/>
                      <a:r>
                        <a:rPr lang="en-US" sz="1600" baseline="0"/>
                        <a:t>Azure Visual Studio Online</a:t>
                      </a:r>
                      <a:endParaRPr lang="en-US" sz="1600"/>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35977518"/>
                  </a:ext>
                </a:extLst>
              </a:tr>
              <a:tr h="399558">
                <a:tc>
                  <a:txBody>
                    <a:bodyPr/>
                    <a:lstStyle/>
                    <a:p>
                      <a:pPr algn="ctr"/>
                      <a:r>
                        <a:rPr lang="en-US"/>
                        <a:t>Azure </a:t>
                      </a:r>
                      <a:r>
                        <a:rPr lang="en-US" u="none">
                          <a:solidFill>
                            <a:srgbClr val="000000"/>
                          </a:solidFill>
                        </a:rPr>
                        <a:t>Autoscale</a:t>
                      </a:r>
                      <a:endParaRPr lang="en-US" u="none">
                        <a:solidFill>
                          <a:srgbClr val="000000"/>
                        </a:solidFill>
                        <a:latin typeface="Arial"/>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39832804"/>
                  </a:ext>
                </a:extLst>
              </a:tr>
              <a:tr h="584718">
                <a:tc>
                  <a:txBody>
                    <a:bodyPr/>
                    <a:lstStyle/>
                    <a:p>
                      <a:pPr marL="0" indent="0" algn="ctr">
                        <a:buFontTx/>
                        <a:buNone/>
                      </a:pPr>
                      <a:r>
                        <a:rPr lang="en-US"/>
                        <a:t>Load Balancer</a:t>
                      </a:r>
                    </a:p>
                    <a:p>
                      <a:pPr marL="0" indent="0" algn="ctr">
                        <a:buFontTx/>
                        <a:buNone/>
                      </a:pPr>
                      <a:r>
                        <a:rPr lang="en-US"/>
                        <a:t>Application Gateway</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49413672"/>
                  </a:ext>
                </a:extLst>
              </a:tr>
            </a:tbl>
          </a:graphicData>
        </a:graphic>
      </p:graphicFrame>
      <p:sp>
        <p:nvSpPr>
          <p:cNvPr id="10" name="Rectangle 9">
            <a:extLst>
              <a:ext uri="{FF2B5EF4-FFF2-40B4-BE49-F238E27FC236}">
                <a16:creationId xmlns:a16="http://schemas.microsoft.com/office/drawing/2014/main" id="{2131BC58-9BC5-4778-A1AB-0AF3496B2853}"/>
              </a:ext>
            </a:extLst>
          </p:cNvPr>
          <p:cNvSpPr/>
          <p:nvPr/>
        </p:nvSpPr>
        <p:spPr>
          <a:xfrm>
            <a:off x="0" y="4391629"/>
            <a:ext cx="9756775" cy="646331"/>
          </a:xfrm>
          <a:prstGeom prst="rect">
            <a:avLst/>
          </a:prstGeom>
        </p:spPr>
        <p:txBody>
          <a:bodyPr wrap="square">
            <a:spAutoFit/>
          </a:bodyPr>
          <a:lstStyle/>
          <a:p>
            <a:pPr algn="ctr"/>
            <a:r>
              <a:rPr lang="en-US"/>
              <a:t>See the latest comparison of the top </a:t>
            </a:r>
            <a:r>
              <a:rPr lang="en-US">
                <a:solidFill>
                  <a:srgbClr val="000000"/>
                </a:solidFill>
              </a:rPr>
              <a:t>four</a:t>
            </a:r>
            <a:r>
              <a:rPr lang="en-US"/>
              <a:t> cloud providers: </a:t>
            </a:r>
            <a:r>
              <a:rPr lang="en-US">
                <a:hlinkClick r:id="rId3"/>
              </a:rPr>
              <a:t>http://cloudcomparison.rightscale.com/</a:t>
            </a:r>
            <a:r>
              <a:rPr lang="en-US"/>
              <a:t> </a:t>
            </a:r>
          </a:p>
        </p:txBody>
      </p:sp>
    </p:spTree>
    <p:extLst>
      <p:ext uri="{BB962C8B-B14F-4D97-AF65-F5344CB8AC3E}">
        <p14:creationId xmlns:p14="http://schemas.microsoft.com/office/powerpoint/2010/main" val="2744103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534094D-34D3-EB43-8663-C9D09FFBD614}"/>
              </a:ext>
            </a:extLst>
          </p:cNvPr>
          <p:cNvSpPr/>
          <p:nvPr/>
        </p:nvSpPr>
        <p:spPr>
          <a:xfrm>
            <a:off x="0" y="2734333"/>
            <a:ext cx="9756775" cy="2752066"/>
          </a:xfrm>
          <a:prstGeom prst="rect">
            <a:avLst/>
          </a:prstGeom>
          <a:solidFill>
            <a:schemeClr val="bg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2F4601EC-F121-1F42-944A-935A7B5B816C}"/>
              </a:ext>
            </a:extLst>
          </p:cNvPr>
          <p:cNvSpPr/>
          <p:nvPr/>
        </p:nvSpPr>
        <p:spPr>
          <a:xfrm>
            <a:off x="0" y="8643"/>
            <a:ext cx="9756775" cy="272569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Rectangle 3">
            <a:extLst>
              <a:ext uri="{FF2B5EF4-FFF2-40B4-BE49-F238E27FC236}">
                <a16:creationId xmlns:a16="http://schemas.microsoft.com/office/drawing/2014/main" id="{A0BF19DE-D68C-2643-9B53-091C9858C734}"/>
              </a:ext>
            </a:extLst>
          </p:cNvPr>
          <p:cNvSpPr/>
          <p:nvPr/>
        </p:nvSpPr>
        <p:spPr>
          <a:xfrm>
            <a:off x="7005021" y="2734333"/>
            <a:ext cx="2751754" cy="275175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DCB9DFD6-AEEC-5344-89F3-811E02EAF9E6}"/>
              </a:ext>
            </a:extLst>
          </p:cNvPr>
          <p:cNvSpPr txBox="1"/>
          <p:nvPr/>
        </p:nvSpPr>
        <p:spPr>
          <a:xfrm>
            <a:off x="1706993" y="1213723"/>
            <a:ext cx="3875744" cy="793368"/>
          </a:xfrm>
          <a:prstGeom prst="rect">
            <a:avLst/>
          </a:prstGeom>
        </p:spPr>
        <p:txBody>
          <a:bodyPr vert="horz" wrap="squar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3600" b="0" i="0" u="none" strike="noStrike" kern="1200" cap="none" spc="0" normalizeH="0" baseline="0" noProof="0">
                <a:ln>
                  <a:noFill/>
                </a:ln>
                <a:solidFill>
                  <a:prstClr val="white"/>
                </a:solidFill>
                <a:effectLst/>
                <a:uLnTx/>
                <a:uFillTx/>
                <a:latin typeface="Arial"/>
                <a:ea typeface="+mn-ea"/>
                <a:cs typeface="+mn-cs"/>
              </a:rPr>
              <a:t>Hands-On Activity</a:t>
            </a:r>
          </a:p>
        </p:txBody>
      </p:sp>
      <p:sp>
        <p:nvSpPr>
          <p:cNvPr id="7" name="TextBox 6">
            <a:extLst>
              <a:ext uri="{FF2B5EF4-FFF2-40B4-BE49-F238E27FC236}">
                <a16:creationId xmlns:a16="http://schemas.microsoft.com/office/drawing/2014/main" id="{3EC1D5DB-4595-2D42-A006-BB13E03A0199}"/>
              </a:ext>
            </a:extLst>
          </p:cNvPr>
          <p:cNvSpPr txBox="1"/>
          <p:nvPr/>
        </p:nvSpPr>
        <p:spPr>
          <a:xfrm>
            <a:off x="1720246" y="2007091"/>
            <a:ext cx="6971560" cy="639366"/>
          </a:xfrm>
          <a:prstGeom prst="rect">
            <a:avLst/>
          </a:prstGeom>
        </p:spPr>
        <p:txBody>
          <a:bodyPr vert="horz" wrap="square" lIns="91440" tIns="45720" rIns="91440" bIns="45720" rtlCol="0" anchor="t">
            <a:noAutofit/>
          </a:bodyPr>
          <a:lstStyle/>
          <a:p>
            <a:pPr lvl="0">
              <a:lnSpc>
                <a:spcPct val="95000"/>
              </a:lnSpc>
              <a:spcBef>
                <a:spcPts val="400"/>
              </a:spcBef>
              <a:spcAft>
                <a:spcPts val="200"/>
              </a:spcAft>
              <a:defRPr/>
            </a:pPr>
            <a:r>
              <a:rPr kumimoji="0" lang="en-US" sz="1800" b="0" i="0" u="none" strike="noStrike" kern="1200" cap="none" spc="0" normalizeH="0" baseline="0" noProof="0">
                <a:ln>
                  <a:noFill/>
                </a:ln>
                <a:solidFill>
                  <a:prstClr val="white"/>
                </a:solidFill>
                <a:effectLst/>
                <a:uLnTx/>
                <a:uFillTx/>
                <a:latin typeface="Arial"/>
                <a:ea typeface="+mn-ea"/>
                <a:cs typeface="+mn-cs"/>
              </a:rPr>
              <a:t>Module 5</a:t>
            </a:r>
            <a:r>
              <a:rPr lang="en-US">
                <a:solidFill>
                  <a:prstClr val="white"/>
                </a:solidFill>
              </a:rPr>
              <a:t>: Azure Virtual Network and Connectivity</a:t>
            </a: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TextBox 9">
            <a:extLst>
              <a:ext uri="{FF2B5EF4-FFF2-40B4-BE49-F238E27FC236}">
                <a16:creationId xmlns:a16="http://schemas.microsoft.com/office/drawing/2014/main" id="{922F097B-C223-4046-8F24-AA9050B6ED2E}"/>
              </a:ext>
            </a:extLst>
          </p:cNvPr>
          <p:cNvSpPr txBox="1"/>
          <p:nvPr/>
        </p:nvSpPr>
        <p:spPr>
          <a:xfrm>
            <a:off x="1704478" y="3017920"/>
            <a:ext cx="5116010" cy="2387275"/>
          </a:xfrm>
          <a:prstGeom prst="rect">
            <a:avLst/>
          </a:prstGeom>
        </p:spPr>
        <p:txBody>
          <a:bodyPr vert="horz" wrap="square" lIns="91440" tIns="45720" rIns="91440" bIns="45720" rtlCol="0" anchor="t">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r>
              <a:rPr kumimoji="0" lang="en-US" sz="2800" b="0" i="0" u="none" strike="noStrike" kern="1200" cap="none" spc="0" normalizeH="0" baseline="0" noProof="0">
                <a:ln>
                  <a:noFill/>
                </a:ln>
                <a:solidFill>
                  <a:sysClr val="windowText" lastClr="000000"/>
                </a:solidFill>
                <a:effectLst/>
                <a:uLnTx/>
                <a:uFillTx/>
                <a:latin typeface="Arial"/>
                <a:ea typeface="+mn-ea"/>
                <a:cs typeface="+mn-cs"/>
              </a:rPr>
              <a:t>Exercise 1: </a:t>
            </a:r>
          </a:p>
          <a:p>
            <a:pPr lvl="0">
              <a:lnSpc>
                <a:spcPct val="95000"/>
              </a:lnSpc>
              <a:spcBef>
                <a:spcPts val="400"/>
              </a:spcBef>
              <a:spcAft>
                <a:spcPts val="200"/>
              </a:spcAft>
            </a:pPr>
            <a:r>
              <a:rPr lang="en-US" sz="2800">
                <a:solidFill>
                  <a:sysClr val="windowText" lastClr="000000"/>
                </a:solidFill>
              </a:rPr>
              <a:t>Configuring Azure Virtual Network to On-Premises VPN Connectivity</a:t>
            </a:r>
            <a:endParaRPr kumimoji="0" lang="en-US" sz="28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2652E7BF-1A29-A246-B506-71312388023B}"/>
              </a:ext>
            </a:extLst>
          </p:cNvPr>
          <p:cNvSpPr txBox="1"/>
          <p:nvPr/>
        </p:nvSpPr>
        <p:spPr>
          <a:xfrm>
            <a:off x="6838122" y="-1126435"/>
            <a:ext cx="0" cy="0"/>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95000"/>
              </a:lnSpc>
              <a:spcBef>
                <a:spcPts val="400"/>
              </a:spcBef>
              <a:spcAft>
                <a:spcPts val="20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Arial"/>
              <a:ea typeface="+mn-ea"/>
              <a:cs typeface="+mn-cs"/>
            </a:endParaRPr>
          </a:p>
        </p:txBody>
      </p:sp>
      <p:pic>
        <p:nvPicPr>
          <p:cNvPr id="13" name="Picture 12">
            <a:extLst>
              <a:ext uri="{FF2B5EF4-FFF2-40B4-BE49-F238E27FC236}">
                <a16:creationId xmlns:a16="http://schemas.microsoft.com/office/drawing/2014/main" id="{A5575820-7252-994F-BFCC-25960D992013}"/>
              </a:ext>
            </a:extLst>
          </p:cNvPr>
          <p:cNvPicPr>
            <a:picLocks noChangeAspect="1"/>
          </p:cNvPicPr>
          <p:nvPr/>
        </p:nvPicPr>
        <p:blipFill rotWithShape="1">
          <a:blip r:embed="rId3"/>
          <a:srcRect l="29854" t="43237" r="31727"/>
          <a:stretch/>
        </p:blipFill>
        <p:spPr>
          <a:xfrm>
            <a:off x="-28127" y="1119266"/>
            <a:ext cx="1640029" cy="1615067"/>
          </a:xfrm>
          <a:prstGeom prst="rect">
            <a:avLst/>
          </a:prstGeom>
        </p:spPr>
      </p:pic>
      <p:sp>
        <p:nvSpPr>
          <p:cNvPr id="16" name="Rectangle 15">
            <a:extLst>
              <a:ext uri="{FF2B5EF4-FFF2-40B4-BE49-F238E27FC236}">
                <a16:creationId xmlns:a16="http://schemas.microsoft.com/office/drawing/2014/main" id="{3B701B6B-C40B-304E-B532-52BA536BB405}"/>
              </a:ext>
            </a:extLst>
          </p:cNvPr>
          <p:cNvSpPr/>
          <p:nvPr/>
        </p:nvSpPr>
        <p:spPr>
          <a:xfrm>
            <a:off x="1611903" y="546181"/>
            <a:ext cx="573084" cy="57308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25" name="Group 24">
            <a:extLst>
              <a:ext uri="{FF2B5EF4-FFF2-40B4-BE49-F238E27FC236}">
                <a16:creationId xmlns:a16="http://schemas.microsoft.com/office/drawing/2014/main" id="{4FEE6648-B0EC-8A41-B088-034598CFA867}"/>
              </a:ext>
            </a:extLst>
          </p:cNvPr>
          <p:cNvGrpSpPr/>
          <p:nvPr/>
        </p:nvGrpSpPr>
        <p:grpSpPr>
          <a:xfrm>
            <a:off x="8236770" y="72373"/>
            <a:ext cx="1381793" cy="1381799"/>
            <a:chOff x="6673595" y="1805937"/>
            <a:chExt cx="1280158" cy="1280163"/>
          </a:xfrm>
        </p:grpSpPr>
        <p:sp>
          <p:nvSpPr>
            <p:cNvPr id="26" name="Oval 25">
              <a:extLst>
                <a:ext uri="{FF2B5EF4-FFF2-40B4-BE49-F238E27FC236}">
                  <a16:creationId xmlns:a16="http://schemas.microsoft.com/office/drawing/2014/main" id="{2BEDEECD-9176-854C-B65E-E70AB178E25D}"/>
                </a:ext>
              </a:extLst>
            </p:cNvPr>
            <p:cNvSpPr/>
            <p:nvPr userDrawn="1"/>
          </p:nvSpPr>
          <p:spPr>
            <a:xfrm>
              <a:off x="6934200" y="2032000"/>
              <a:ext cx="838200" cy="838200"/>
            </a:xfrm>
            <a:prstGeom prst="ellipse">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5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7" name="image101.png" descr="Exclamation-Circle-Solid_256.png">
              <a:extLst>
                <a:ext uri="{FF2B5EF4-FFF2-40B4-BE49-F238E27FC236}">
                  <a16:creationId xmlns:a16="http://schemas.microsoft.com/office/drawing/2014/main" id="{B757E266-8097-714B-98D4-D4AA93367546}"/>
                </a:ext>
              </a:extLst>
            </p:cNvPr>
            <p:cNvPicPr/>
            <p:nvPr userDrawn="1"/>
          </p:nvPicPr>
          <p:blipFill>
            <a:blip r:embed="rId4" cstate="print">
              <a:duotone>
                <a:schemeClr val="accent1">
                  <a:shade val="45000"/>
                  <a:satMod val="135000"/>
                </a:schemeClr>
                <a:prstClr val="white"/>
              </a:duotone>
              <a:extLst/>
            </a:blip>
            <a:stretch>
              <a:fillRect/>
            </a:stretch>
          </p:blipFill>
          <p:spPr>
            <a:xfrm>
              <a:off x="6673595" y="1805937"/>
              <a:ext cx="1280158" cy="1280163"/>
            </a:xfrm>
            <a:prstGeom prst="rect">
              <a:avLst/>
            </a:prstGeom>
            <a:ln w="12700">
              <a:miter lim="400000"/>
            </a:ln>
          </p:spPr>
        </p:pic>
      </p:grpSp>
      <p:sp>
        <p:nvSpPr>
          <p:cNvPr id="17" name="TextBox 16">
            <a:extLst>
              <a:ext uri="{FF2B5EF4-FFF2-40B4-BE49-F238E27FC236}">
                <a16:creationId xmlns:a16="http://schemas.microsoft.com/office/drawing/2014/main" id="{B7220510-016C-4645-86FA-F9E317AE2C19}"/>
              </a:ext>
            </a:extLst>
          </p:cNvPr>
          <p:cNvSpPr txBox="1"/>
          <p:nvPr/>
        </p:nvSpPr>
        <p:spPr>
          <a:xfrm>
            <a:off x="1720246" y="4780262"/>
            <a:ext cx="5100242" cy="319913"/>
          </a:xfrm>
          <a:prstGeom prst="rect">
            <a:avLst/>
          </a:prstGeom>
        </p:spPr>
        <p:txBody>
          <a:bodyPr vert="horz" wrap="squar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600" b="0" i="0" u="none" strike="noStrike" kern="1200" cap="none" spc="0" normalizeH="0" baseline="0" noProof="0">
                <a:ln>
                  <a:noFill/>
                </a:ln>
                <a:solidFill>
                  <a:sysClr val="windowText" lastClr="000000"/>
                </a:solidFill>
                <a:effectLst/>
                <a:uLnTx/>
                <a:uFillTx/>
                <a:latin typeface="+mn-lt"/>
              </a:rPr>
              <a:t>This exercise requires approximately </a:t>
            </a:r>
            <a:r>
              <a:rPr lang="en-US" sz="1600" b="1">
                <a:solidFill>
                  <a:srgbClr val="000000"/>
                </a:solidFill>
              </a:rPr>
              <a:t>1</a:t>
            </a:r>
            <a:r>
              <a:rPr lang="en-US" sz="1600" b="1">
                <a:solidFill>
                  <a:sysClr val="windowText" lastClr="000000"/>
                </a:solidFill>
              </a:rPr>
              <a:t> hour</a:t>
            </a:r>
            <a:r>
              <a:rPr kumimoji="0" lang="en-US" sz="1600" b="0" i="0" u="none" strike="noStrike" kern="1200" cap="none" spc="0" normalizeH="0" baseline="0" noProof="0">
                <a:ln>
                  <a:noFill/>
                </a:ln>
                <a:solidFill>
                  <a:sysClr val="windowText" lastClr="000000"/>
                </a:solidFill>
                <a:effectLst/>
                <a:uLnTx/>
                <a:uFillTx/>
                <a:latin typeface="+mn-lt"/>
              </a:rPr>
              <a:t>.</a:t>
            </a:r>
          </a:p>
        </p:txBody>
      </p:sp>
    </p:spTree>
    <p:extLst>
      <p:ext uri="{BB962C8B-B14F-4D97-AF65-F5344CB8AC3E}">
        <p14:creationId xmlns:p14="http://schemas.microsoft.com/office/powerpoint/2010/main" val="615840433"/>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CEEC-E854-4F66-ADC6-24C7D645CDF5}"/>
              </a:ext>
            </a:extLst>
          </p:cNvPr>
          <p:cNvSpPr>
            <a:spLocks noGrp="1"/>
          </p:cNvSpPr>
          <p:nvPr>
            <p:ph type="title"/>
          </p:nvPr>
        </p:nvSpPr>
        <p:spPr/>
        <p:txBody>
          <a:bodyPr/>
          <a:lstStyle/>
          <a:p>
            <a:r>
              <a:rPr lang="en-US"/>
              <a:t>ACTION: Share Your Experiences</a:t>
            </a:r>
          </a:p>
        </p:txBody>
      </p:sp>
      <p:sp>
        <p:nvSpPr>
          <p:cNvPr id="3" name="Footer Placeholder 2">
            <a:extLst>
              <a:ext uri="{FF2B5EF4-FFF2-40B4-BE49-F238E27FC236}">
                <a16:creationId xmlns:a16="http://schemas.microsoft.com/office/drawing/2014/main" id="{FBBB7D9A-2D7B-4DBB-81A1-D4B664DDF5EF}"/>
              </a:ext>
            </a:extLst>
          </p:cNvPr>
          <p:cNvSpPr>
            <a:spLocks noGrp="1"/>
          </p:cNvSpPr>
          <p:nvPr>
            <p:ph type="ftr" sz="quarter" idx="10"/>
          </p:nvPr>
        </p:nvSpPr>
        <p:spPr/>
        <p:txBody>
          <a:bodyPr/>
          <a:lstStyle/>
          <a:p>
            <a:pPr>
              <a:defRPr/>
            </a:pPr>
            <a:r>
              <a:rPr lang="en-US"/>
              <a:t>© 2019 NetApp, Inc. All rights reserved. </a:t>
            </a:r>
          </a:p>
        </p:txBody>
      </p:sp>
      <p:sp>
        <p:nvSpPr>
          <p:cNvPr id="5" name="Text Placeholder 4">
            <a:extLst>
              <a:ext uri="{FF2B5EF4-FFF2-40B4-BE49-F238E27FC236}">
                <a16:creationId xmlns:a16="http://schemas.microsoft.com/office/drawing/2014/main" id="{62589259-2857-4F2D-B99C-911F3D183E81}"/>
              </a:ext>
            </a:extLst>
          </p:cNvPr>
          <p:cNvSpPr>
            <a:spLocks noGrp="1"/>
          </p:cNvSpPr>
          <p:nvPr>
            <p:ph type="body" idx="12"/>
          </p:nvPr>
        </p:nvSpPr>
        <p:spPr/>
        <p:txBody>
          <a:bodyPr/>
          <a:lstStyle/>
          <a:p>
            <a:r>
              <a:rPr lang="en-US"/>
              <a:t>Roundtable questions for the exercise</a:t>
            </a:r>
          </a:p>
        </p:txBody>
      </p:sp>
      <p:sp>
        <p:nvSpPr>
          <p:cNvPr id="15" name="Slide Number Placeholder 6">
            <a:extLst>
              <a:ext uri="{FF2B5EF4-FFF2-40B4-BE49-F238E27FC236}">
                <a16:creationId xmlns:a16="http://schemas.microsoft.com/office/drawing/2014/main" id="{31D3BBB2-4212-4ECE-9B49-EBC4FD25A4EF}"/>
              </a:ext>
            </a:extLst>
          </p:cNvPr>
          <p:cNvSpPr txBox="1">
            <a:spLocks/>
          </p:cNvSpPr>
          <p:nvPr/>
        </p:nvSpPr>
        <p:spPr>
          <a:xfrm>
            <a:off x="8889543" y="5218128"/>
            <a:ext cx="671050" cy="17101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6AA2537-0790-4789-A16C-397C663A3332}" type="slidenum">
              <a:rPr lang="en-US" sz="1200" smtClean="0">
                <a:solidFill>
                  <a:schemeClr val="bg1">
                    <a:lumMod val="50000"/>
                  </a:schemeClr>
                </a:solidFill>
              </a:rPr>
              <a:pPr algn="r"/>
              <a:t>16</a:t>
            </a:fld>
            <a:endParaRPr lang="en-US" sz="1200">
              <a:solidFill>
                <a:schemeClr val="bg1">
                  <a:lumMod val="50000"/>
                </a:schemeClr>
              </a:solidFill>
            </a:endParaRPr>
          </a:p>
        </p:txBody>
      </p:sp>
      <p:sp>
        <p:nvSpPr>
          <p:cNvPr id="16" name="Content Placeholder 9">
            <a:extLst>
              <a:ext uri="{FF2B5EF4-FFF2-40B4-BE49-F238E27FC236}">
                <a16:creationId xmlns:a16="http://schemas.microsoft.com/office/drawing/2014/main" id="{BB10C26A-A2F1-C449-ABC6-4CF2F811BD43}"/>
              </a:ext>
            </a:extLst>
          </p:cNvPr>
          <p:cNvSpPr txBox="1">
            <a:spLocks/>
          </p:cNvSpPr>
          <p:nvPr/>
        </p:nvSpPr>
        <p:spPr bwMode="auto">
          <a:xfrm>
            <a:off x="2574986" y="2257858"/>
            <a:ext cx="6964907" cy="19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73244" tIns="36623" rIns="73244" bIns="36623" numCol="1" anchor="ctr" anchorCtr="0" compatLnSpc="1">
            <a:prstTxWarp prst="textNoShape">
              <a:avLst/>
            </a:prstTxWarp>
            <a:noAutofit/>
          </a:bodyPr>
          <a:lstStyle>
            <a:lvl1pPr marL="182880" indent="-182880" algn="l" defTabSz="731838" rtl="0" eaLnBrk="0" fontAlgn="base" hangingPunct="0">
              <a:lnSpc>
                <a:spcPct val="100000"/>
              </a:lnSpc>
              <a:spcBef>
                <a:spcPts val="1000"/>
              </a:spcBef>
              <a:spcAft>
                <a:spcPts val="200"/>
              </a:spcAft>
              <a:buClr>
                <a:schemeClr val="tx2"/>
              </a:buClr>
              <a:buFont typeface="Wingdings" charset="2"/>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tx1">
                  <a:lumMod val="50000"/>
                  <a:lumOff val="50000"/>
                </a:schemeClr>
              </a:buClr>
              <a:buFont typeface="Wingdings" charset="2"/>
              <a:buChar char="§"/>
              <a:defRPr sz="1600" kern="1200">
                <a:solidFill>
                  <a:schemeClr val="accent1"/>
                </a:solidFill>
                <a:latin typeface="+mn-lt"/>
                <a:ea typeface="ＭＳ Ｐゴシック" charset="0"/>
                <a:cs typeface="+mn-cs"/>
              </a:defRPr>
            </a:lvl2pPr>
            <a:lvl3pPr marL="574675" indent="-173038" algn="l" defTabSz="731838" rtl="0" eaLnBrk="0" fontAlgn="base" hangingPunct="0">
              <a:lnSpc>
                <a:spcPct val="100000"/>
              </a:lnSpc>
              <a:spcBef>
                <a:spcPts val="0"/>
              </a:spcBef>
              <a:spcAft>
                <a:spcPts val="400"/>
              </a:spcAft>
              <a:buClr>
                <a:schemeClr val="bg2"/>
              </a:buClr>
              <a:buFont typeface="Wingdings" charset="0"/>
              <a:buChar char="§"/>
              <a:defRPr sz="1600" kern="1200">
                <a:solidFill>
                  <a:schemeClr val="tx1"/>
                </a:solidFill>
                <a:latin typeface="+mn-lt"/>
                <a:ea typeface="ＭＳ Ｐゴシック" charset="0"/>
                <a:cs typeface="+mn-cs"/>
              </a:defRPr>
            </a:lvl3pPr>
            <a:lvl4pPr marL="741363" indent="-166688" algn="l" defTabSz="731838" rtl="0" eaLnBrk="0" fontAlgn="base" hangingPunct="0">
              <a:lnSpc>
                <a:spcPct val="100000"/>
              </a:lnSpc>
              <a:spcBef>
                <a:spcPts val="0"/>
              </a:spcBef>
              <a:spcAft>
                <a:spcPts val="4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73038" algn="l" defTabSz="731838" rtl="0" eaLnBrk="0" fontAlgn="base" hangingPunct="0">
              <a:lnSpc>
                <a:spcPct val="100000"/>
              </a:lnSpc>
              <a:spcBef>
                <a:spcPts val="0"/>
              </a:spcBef>
              <a:spcAft>
                <a:spcPts val="4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r>
              <a:rPr lang="en-US"/>
              <a:t>What was the purpose of the gateway subnet that you created in the </a:t>
            </a:r>
            <a:r>
              <a:rPr lang="en-US" err="1">
                <a:solidFill>
                  <a:srgbClr val="000000"/>
                </a:solidFill>
              </a:rPr>
              <a:t>VNet</a:t>
            </a:r>
            <a:r>
              <a:rPr lang="en-US"/>
              <a:t>? </a:t>
            </a:r>
          </a:p>
          <a:p>
            <a:r>
              <a:rPr lang="en-US"/>
              <a:t>Are there any limitations on the shared key that was created?</a:t>
            </a:r>
          </a:p>
          <a:p>
            <a:r>
              <a:rPr lang="en-US"/>
              <a:t>What type of storage is used for the </a:t>
            </a:r>
            <a:r>
              <a:rPr lang="en-US">
                <a:solidFill>
                  <a:srgbClr val="000000"/>
                </a:solidFill>
              </a:rPr>
              <a:t>virtual machine</a:t>
            </a:r>
            <a:br>
              <a:rPr lang="en-US"/>
            </a:br>
            <a:r>
              <a:rPr lang="en-US"/>
              <a:t>that you launched?</a:t>
            </a:r>
          </a:p>
        </p:txBody>
      </p:sp>
      <p:grpSp>
        <p:nvGrpSpPr>
          <p:cNvPr id="17" name="Group 16">
            <a:extLst>
              <a:ext uri="{FF2B5EF4-FFF2-40B4-BE49-F238E27FC236}">
                <a16:creationId xmlns:a16="http://schemas.microsoft.com/office/drawing/2014/main" id="{C8C2354D-87BA-0D48-8223-5EF1EB8F51BF}"/>
              </a:ext>
            </a:extLst>
          </p:cNvPr>
          <p:cNvGrpSpPr/>
          <p:nvPr/>
        </p:nvGrpSpPr>
        <p:grpSpPr>
          <a:xfrm>
            <a:off x="216882" y="2257858"/>
            <a:ext cx="1947657" cy="1947657"/>
            <a:chOff x="3968587" y="2800940"/>
            <a:chExt cx="2141484" cy="2141484"/>
          </a:xfrm>
        </p:grpSpPr>
        <p:sp>
          <p:nvSpPr>
            <p:cNvPr id="18" name="Oval 17">
              <a:extLst>
                <a:ext uri="{FF2B5EF4-FFF2-40B4-BE49-F238E27FC236}">
                  <a16:creationId xmlns:a16="http://schemas.microsoft.com/office/drawing/2014/main" id="{EAB4730E-CCA2-8F4D-80C2-AADF0840DD8A}"/>
                </a:ext>
              </a:extLst>
            </p:cNvPr>
            <p:cNvSpPr/>
            <p:nvPr/>
          </p:nvSpPr>
          <p:spPr>
            <a:xfrm>
              <a:off x="3968587" y="2800940"/>
              <a:ext cx="2141484" cy="2141484"/>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grpSp>
          <p:nvGrpSpPr>
            <p:cNvPr id="19" name="Group 18">
              <a:extLst>
                <a:ext uri="{FF2B5EF4-FFF2-40B4-BE49-F238E27FC236}">
                  <a16:creationId xmlns:a16="http://schemas.microsoft.com/office/drawing/2014/main" id="{E4EF5DD6-5866-AE4F-BCF2-86A258CAF0DC}"/>
                </a:ext>
              </a:extLst>
            </p:cNvPr>
            <p:cNvGrpSpPr/>
            <p:nvPr/>
          </p:nvGrpSpPr>
          <p:grpSpPr>
            <a:xfrm>
              <a:off x="4275453" y="3136902"/>
              <a:ext cx="1592175" cy="1592178"/>
              <a:chOff x="4001792" y="2945512"/>
              <a:chExt cx="1493518" cy="1493521"/>
            </a:xfrm>
          </p:grpSpPr>
          <p:sp>
            <p:nvSpPr>
              <p:cNvPr id="20" name="Rectangular Callout 19">
                <a:extLst>
                  <a:ext uri="{FF2B5EF4-FFF2-40B4-BE49-F238E27FC236}">
                    <a16:creationId xmlns:a16="http://schemas.microsoft.com/office/drawing/2014/main" id="{5F683483-CD8C-EC4E-B44F-0954C278DF61}"/>
                  </a:ext>
                </a:extLst>
              </p:cNvPr>
              <p:cNvSpPr/>
              <p:nvPr/>
            </p:nvSpPr>
            <p:spPr>
              <a:xfrm>
                <a:off x="4652543" y="3428640"/>
                <a:ext cx="634962" cy="542579"/>
              </a:xfrm>
              <a:prstGeom prst="wedgeRectCallout">
                <a:avLst>
                  <a:gd name="adj1" fmla="val 41440"/>
                  <a:gd name="adj2" fmla="val 92222"/>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21" name="Rectangular Callout 20">
                <a:extLst>
                  <a:ext uri="{FF2B5EF4-FFF2-40B4-BE49-F238E27FC236}">
                    <a16:creationId xmlns:a16="http://schemas.microsoft.com/office/drawing/2014/main" id="{AB19083E-BEAB-BA4C-AE3B-6CD0F4256AC7}"/>
                  </a:ext>
                </a:extLst>
              </p:cNvPr>
              <p:cNvSpPr/>
              <p:nvPr/>
            </p:nvSpPr>
            <p:spPr>
              <a:xfrm>
                <a:off x="4179208" y="3186210"/>
                <a:ext cx="727320" cy="519491"/>
              </a:xfrm>
              <a:prstGeom prst="wedgeRectCallout">
                <a:avLst>
                  <a:gd name="adj1" fmla="val -30357"/>
                  <a:gd name="adj2" fmla="val 9583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22" name="Rectangle 21">
                <a:extLst>
                  <a:ext uri="{FF2B5EF4-FFF2-40B4-BE49-F238E27FC236}">
                    <a16:creationId xmlns:a16="http://schemas.microsoft.com/office/drawing/2014/main" id="{CA3A3764-2045-EC4A-A8AF-FD5F28A7691D}"/>
                  </a:ext>
                </a:extLst>
              </p:cNvPr>
              <p:cNvSpPr/>
              <p:nvPr/>
            </p:nvSpPr>
            <p:spPr>
              <a:xfrm>
                <a:off x="4617909" y="3417095"/>
                <a:ext cx="288619" cy="28860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23" name="image120.png" descr="Support-Speech-Bubbles_256.png">
                <a:extLst>
                  <a:ext uri="{FF2B5EF4-FFF2-40B4-BE49-F238E27FC236}">
                    <a16:creationId xmlns:a16="http://schemas.microsoft.com/office/drawing/2014/main" id="{BD1AD8CE-DBDD-4048-AD9A-093C1999ACA5}"/>
                  </a:ext>
                </a:extLst>
              </p:cNvPr>
              <p:cNvPicPr>
                <a:picLocks noChangeAspect="1"/>
              </p:cNvPicPr>
              <p:nvPr/>
            </p:nvPicPr>
            <p:blipFill>
              <a:blip r:embed="rId3" cstate="print">
                <a:duotone>
                  <a:schemeClr val="bg2">
                    <a:shade val="45000"/>
                    <a:satMod val="135000"/>
                  </a:schemeClr>
                  <a:prstClr val="white"/>
                </a:duotone>
                <a:extLst/>
              </a:blip>
              <a:stretch>
                <a:fillRect/>
              </a:stretch>
            </p:blipFill>
            <p:spPr>
              <a:xfrm>
                <a:off x="4001792" y="2945512"/>
                <a:ext cx="1493518" cy="1493521"/>
              </a:xfrm>
              <a:prstGeom prst="rect">
                <a:avLst/>
              </a:prstGeom>
              <a:ln w="12700">
                <a:miter lim="400000"/>
              </a:ln>
            </p:spPr>
          </p:pic>
        </p:grpSp>
      </p:grpSp>
      <p:sp>
        <p:nvSpPr>
          <p:cNvPr id="4" name="Slide Number Placeholder 3">
            <a:extLst>
              <a:ext uri="{FF2B5EF4-FFF2-40B4-BE49-F238E27FC236}">
                <a16:creationId xmlns:a16="http://schemas.microsoft.com/office/drawing/2014/main" id="{BC40B977-7A86-49E5-A0B9-AB10A37AE6CE}"/>
              </a:ext>
            </a:extLst>
          </p:cNvPr>
          <p:cNvSpPr>
            <a:spLocks noGrp="1"/>
          </p:cNvSpPr>
          <p:nvPr>
            <p:ph type="sldNum" sz="quarter" idx="11"/>
          </p:nvPr>
        </p:nvSpPr>
        <p:spPr/>
        <p:txBody>
          <a:bodyPr/>
          <a:lstStyle/>
          <a:p>
            <a:fld id="{92978B7E-5EBE-134C-B481-E4E8CA36F800}" type="slidenum">
              <a:rPr lang="en-US" smtClean="0"/>
              <a:pPr/>
              <a:t>16</a:t>
            </a:fld>
            <a:endParaRPr lang="en-US"/>
          </a:p>
        </p:txBody>
      </p:sp>
    </p:spTree>
    <p:extLst>
      <p:ext uri="{BB962C8B-B14F-4D97-AF65-F5344CB8AC3E}">
        <p14:creationId xmlns:p14="http://schemas.microsoft.com/office/powerpoint/2010/main" val="137618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515659-D365-426B-A971-FC85F815CF8A}"/>
              </a:ext>
            </a:extLst>
          </p:cNvPr>
          <p:cNvSpPr>
            <a:spLocks noGrp="1"/>
          </p:cNvSpPr>
          <p:nvPr>
            <p:ph type="title"/>
          </p:nvPr>
        </p:nvSpPr>
        <p:spPr/>
        <p:txBody>
          <a:bodyPr/>
          <a:lstStyle/>
          <a:p>
            <a:r>
              <a:rPr lang="en-US"/>
              <a:t>More Azure Training</a:t>
            </a:r>
          </a:p>
        </p:txBody>
      </p:sp>
      <p:sp>
        <p:nvSpPr>
          <p:cNvPr id="9" name="Content Placeholder 8">
            <a:extLst>
              <a:ext uri="{FF2B5EF4-FFF2-40B4-BE49-F238E27FC236}">
                <a16:creationId xmlns:a16="http://schemas.microsoft.com/office/drawing/2014/main" id="{864DF092-E753-463A-86C4-AA5CF7A40A3F}"/>
              </a:ext>
            </a:extLst>
          </p:cNvPr>
          <p:cNvSpPr>
            <a:spLocks noGrp="1"/>
          </p:cNvSpPr>
          <p:nvPr>
            <p:ph sz="quarter" idx="14"/>
          </p:nvPr>
        </p:nvSpPr>
        <p:spPr>
          <a:xfrm>
            <a:off x="196182" y="1435215"/>
            <a:ext cx="9329399" cy="3867284"/>
          </a:xfrm>
        </p:spPr>
        <p:txBody>
          <a:bodyPr/>
          <a:lstStyle/>
          <a:p>
            <a:pPr marL="0" indent="0">
              <a:buNone/>
            </a:pPr>
            <a:r>
              <a:rPr lang="en-US" dirty="0"/>
              <a:t>Self-paced </a:t>
            </a:r>
            <a:r>
              <a:rPr lang="en-US" dirty="0" err="1">
                <a:solidFill>
                  <a:srgbClr val="000000"/>
                </a:solidFill>
              </a:rPr>
              <a:t>vClassroom</a:t>
            </a:r>
            <a:r>
              <a:rPr lang="en-US" dirty="0"/>
              <a:t> course: </a:t>
            </a:r>
            <a:br>
              <a:rPr lang="en-US" dirty="0"/>
            </a:br>
            <a:r>
              <a:rPr lang="en-US" dirty="0"/>
              <a:t>“</a:t>
            </a:r>
            <a:r>
              <a:rPr lang="en-US" dirty="0">
                <a:solidFill>
                  <a:srgbClr val="0067C5"/>
                </a:solidFill>
              </a:rPr>
              <a:t>Cloud Volumes ONTAP</a:t>
            </a:r>
            <a:r>
              <a:rPr lang="en-US" dirty="0">
                <a:solidFill>
                  <a:schemeClr val="accent1"/>
                </a:solidFill>
              </a:rPr>
              <a:t> Deployment and Management for Azure</a:t>
            </a:r>
            <a:r>
              <a:rPr lang="en-US" dirty="0"/>
              <a:t>”</a:t>
            </a:r>
          </a:p>
          <a:p>
            <a:pPr marL="0" indent="0">
              <a:buNone/>
            </a:pPr>
            <a:r>
              <a:rPr lang="en-US" dirty="0" err="1">
                <a:solidFill>
                  <a:srgbClr val="000000"/>
                </a:solidFill>
              </a:rPr>
              <a:t>Deeplink</a:t>
            </a:r>
            <a:r>
              <a:rPr lang="en-US" dirty="0"/>
              <a:t>: </a:t>
            </a:r>
            <a:r>
              <a:rPr lang="en-US" u="sng" dirty="0">
                <a:hlinkClick r:id="rId3"/>
              </a:rPr>
              <a:t>http://learningcenter.netapp.com/LC?ObjectType=WBT&amp;ObjectID=00369436</a:t>
            </a:r>
            <a:endParaRPr lang="en-US" u="sng" dirty="0"/>
          </a:p>
          <a:p>
            <a:pPr marL="182880" lvl="1" indent="0">
              <a:buNone/>
            </a:pPr>
            <a:endParaRPr lang="en-US" u="sng" dirty="0"/>
          </a:p>
          <a:p>
            <a:pPr marL="182880" lvl="1" indent="0">
              <a:buNone/>
            </a:pPr>
            <a:endParaRPr lang="en-US" dirty="0"/>
          </a:p>
        </p:txBody>
      </p:sp>
      <p:sp>
        <p:nvSpPr>
          <p:cNvPr id="8" name="Text Placeholder 7">
            <a:extLst>
              <a:ext uri="{FF2B5EF4-FFF2-40B4-BE49-F238E27FC236}">
                <a16:creationId xmlns:a16="http://schemas.microsoft.com/office/drawing/2014/main" id="{76D29751-C064-49ED-BAB0-8F5AC023D237}"/>
              </a:ext>
            </a:extLst>
          </p:cNvPr>
          <p:cNvSpPr>
            <a:spLocks noGrp="1"/>
          </p:cNvSpPr>
          <p:nvPr>
            <p:ph type="body" idx="10"/>
          </p:nvPr>
        </p:nvSpPr>
        <p:spPr/>
        <p:txBody>
          <a:bodyPr/>
          <a:lstStyle/>
          <a:p>
            <a:r>
              <a:rPr lang="en-US">
                <a:solidFill>
                  <a:srgbClr val="0067C5"/>
                </a:solidFill>
              </a:rPr>
              <a:t>Cloud Volumes ONTAP</a:t>
            </a:r>
            <a:endParaRPr lang="en-US">
              <a:solidFill>
                <a:srgbClr val="0067C5"/>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4075E63-E2D5-4250-BB58-7E0D65661E9B}"/>
              </a:ext>
            </a:extLst>
          </p:cNvPr>
          <p:cNvSpPr>
            <a:spLocks noGrp="1"/>
          </p:cNvSpPr>
          <p:nvPr>
            <p:ph type="sldNum" sz="quarter" idx="4"/>
          </p:nvPr>
        </p:nvSpPr>
        <p:spPr/>
        <p:txBody>
          <a:bodyPr/>
          <a:lstStyle/>
          <a:p>
            <a:fld id="{92978B7E-5EBE-134C-B481-E4E8CA36F800}" type="slidenum">
              <a:rPr lang="en-US" smtClean="0"/>
              <a:pPr/>
              <a:t>17</a:t>
            </a:fld>
            <a:endParaRPr lang="en-US"/>
          </a:p>
        </p:txBody>
      </p:sp>
      <p:sp>
        <p:nvSpPr>
          <p:cNvPr id="2" name="Text Placeholder 1">
            <a:extLst>
              <a:ext uri="{FF2B5EF4-FFF2-40B4-BE49-F238E27FC236}">
                <a16:creationId xmlns:a16="http://schemas.microsoft.com/office/drawing/2014/main" id="{DE3CCE3E-29C1-AA49-9279-41E45C797082}"/>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CBB34BBC-4547-45B6-855E-CC5F1955A645}"/>
              </a:ext>
            </a:extLst>
          </p:cNvPr>
          <p:cNvSpPr>
            <a:spLocks noGrp="1"/>
          </p:cNvSpPr>
          <p:nvPr>
            <p:ph type="ftr" sz="quarter" idx="3"/>
          </p:nvPr>
        </p:nvSpPr>
        <p:spPr/>
        <p:txBody>
          <a:bodyPr/>
          <a:lstStyle/>
          <a:p>
            <a:pPr>
              <a:defRPr/>
            </a:pPr>
            <a:r>
              <a:rPr lang="en-US"/>
              <a:t>© 2019 NetApp, Inc. All rights reserved. </a:t>
            </a:r>
          </a:p>
        </p:txBody>
      </p:sp>
      <p:pic>
        <p:nvPicPr>
          <p:cNvPr id="15" name="Graphic 14">
            <a:extLst>
              <a:ext uri="{FF2B5EF4-FFF2-40B4-BE49-F238E27FC236}">
                <a16:creationId xmlns:a16="http://schemas.microsoft.com/office/drawing/2014/main" id="{6D2ACCB9-E75E-442B-9F0E-3A969AE27B19}"/>
              </a:ext>
            </a:extLst>
          </p:cNvPr>
          <p:cNvPicPr>
            <a:picLocks noChangeAspect="1"/>
          </p:cNvPicPr>
          <p:nvPr/>
        </p:nvPicPr>
        <p:blipFill>
          <a:blip r:embed="rId4">
            <a:duotone>
              <a:schemeClr val="accent2">
                <a:shade val="45000"/>
                <a:satMod val="135000"/>
              </a:schemeClr>
              <a:prstClr val="white"/>
            </a:duotone>
            <a:extLst>
              <a:ext uri="{96DAC541-7B7A-43D3-8B79-37D633B846F1}">
                <asvg:svgBlip xmlns:asvg="http://schemas.microsoft.com/office/drawing/2016/SVG/main" r:embed="rId5"/>
              </a:ext>
            </a:extLst>
          </a:blip>
          <a:stretch>
            <a:fillRect/>
          </a:stretch>
        </p:blipFill>
        <p:spPr>
          <a:xfrm>
            <a:off x="8377805" y="513493"/>
            <a:ext cx="1023476" cy="1023478"/>
          </a:xfrm>
          <a:prstGeom prst="rect">
            <a:avLst/>
          </a:prstGeom>
        </p:spPr>
      </p:pic>
    </p:spTree>
    <p:extLst>
      <p:ext uri="{BB962C8B-B14F-4D97-AF65-F5344CB8AC3E}">
        <p14:creationId xmlns:p14="http://schemas.microsoft.com/office/powerpoint/2010/main" val="4092550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5AA86-6F4E-4A0E-A57C-6C7358FE9B4B}"/>
              </a:ext>
            </a:extLst>
          </p:cNvPr>
          <p:cNvSpPr>
            <a:spLocks noGrp="1"/>
          </p:cNvSpPr>
          <p:nvPr>
            <p:ph type="title"/>
          </p:nvPr>
        </p:nvSpPr>
        <p:spPr/>
        <p:txBody>
          <a:bodyPr/>
          <a:lstStyle/>
          <a:p>
            <a:r>
              <a:rPr lang="en-US"/>
              <a:t>Module Review</a:t>
            </a:r>
          </a:p>
        </p:txBody>
      </p:sp>
      <p:sp>
        <p:nvSpPr>
          <p:cNvPr id="9" name="Content Placeholder 8">
            <a:extLst>
              <a:ext uri="{FF2B5EF4-FFF2-40B4-BE49-F238E27FC236}">
                <a16:creationId xmlns:a16="http://schemas.microsoft.com/office/drawing/2014/main" id="{1A4106ED-83F3-4440-BA42-E9D154026FD4}"/>
              </a:ext>
            </a:extLst>
          </p:cNvPr>
          <p:cNvSpPr>
            <a:spLocks noGrp="1"/>
          </p:cNvSpPr>
          <p:nvPr>
            <p:ph sz="quarter" idx="14"/>
          </p:nvPr>
        </p:nvSpPr>
        <p:spPr>
          <a:xfrm>
            <a:off x="210495" y="1288916"/>
            <a:ext cx="8823778" cy="3867284"/>
          </a:xfrm>
        </p:spPr>
        <p:txBody>
          <a:bodyPr/>
          <a:lstStyle/>
          <a:p>
            <a:pPr marL="0" indent="0">
              <a:buNone/>
            </a:pPr>
            <a:r>
              <a:rPr lang="en-US"/>
              <a:t>This module focused on enabling you to do the following:</a:t>
            </a:r>
          </a:p>
          <a:p>
            <a:r>
              <a:rPr lang="en-US" sz="1800"/>
              <a:t>Create a </a:t>
            </a:r>
            <a:r>
              <a:rPr lang="en-US" sz="1800">
                <a:solidFill>
                  <a:srgbClr val="000000"/>
                </a:solidFill>
              </a:rPr>
              <a:t>VNet</a:t>
            </a:r>
            <a:r>
              <a:rPr lang="en-US" sz="1800"/>
              <a:t>, </a:t>
            </a:r>
            <a:r>
              <a:rPr lang="en-US" sz="1800">
                <a:solidFill>
                  <a:srgbClr val="000000"/>
                </a:solidFill>
              </a:rPr>
              <a:t>subnet gateway, and</a:t>
            </a:r>
            <a:r>
              <a:rPr lang="en-US" sz="1800"/>
              <a:t> VPN connection by using </a:t>
            </a:r>
            <a:r>
              <a:rPr lang="en-US" sz="1800">
                <a:solidFill>
                  <a:srgbClr val="000000"/>
                </a:solidFill>
              </a:rPr>
              <a:t>PowerShell</a:t>
            </a:r>
            <a:r>
              <a:rPr lang="en-US" sz="1800"/>
              <a:t> scripts and verified connectivity between the on-premises data center and the </a:t>
            </a:r>
            <a:r>
              <a:rPr lang="en-US" sz="1800">
                <a:solidFill>
                  <a:srgbClr val="000000"/>
                </a:solidFill>
              </a:rPr>
              <a:t>VNet</a:t>
            </a:r>
            <a:endParaRPr lang="en-US" sz="1800">
              <a:solidFill>
                <a:srgbClr val="000000"/>
              </a:solidFill>
              <a:latin typeface="Arial" panose="020B0604020202020204" pitchFamily="34" charset="0"/>
            </a:endParaRPr>
          </a:p>
          <a:p>
            <a:r>
              <a:rPr lang="en-US" sz="1800"/>
              <a:t>Compare Azure resources and features to similar </a:t>
            </a:r>
            <a:r>
              <a:rPr lang="en-US" sz="1800">
                <a:solidFill>
                  <a:srgbClr val="000000"/>
                </a:solidFill>
              </a:rPr>
              <a:t>AWS</a:t>
            </a:r>
            <a:r>
              <a:rPr lang="en-US" sz="1800"/>
              <a:t> entities</a:t>
            </a:r>
          </a:p>
          <a:p>
            <a:endParaRPr lang="en-US"/>
          </a:p>
        </p:txBody>
      </p:sp>
      <p:sp>
        <p:nvSpPr>
          <p:cNvPr id="4" name="Slide Number Placeholder 3">
            <a:extLst>
              <a:ext uri="{FF2B5EF4-FFF2-40B4-BE49-F238E27FC236}">
                <a16:creationId xmlns:a16="http://schemas.microsoft.com/office/drawing/2014/main" id="{D029B878-ECE3-4C19-9A20-D264020296CE}"/>
              </a:ext>
            </a:extLst>
          </p:cNvPr>
          <p:cNvSpPr>
            <a:spLocks noGrp="1"/>
          </p:cNvSpPr>
          <p:nvPr>
            <p:ph type="sldNum" sz="quarter" idx="4"/>
          </p:nvPr>
        </p:nvSpPr>
        <p:spPr/>
        <p:txBody>
          <a:bodyPr/>
          <a:lstStyle/>
          <a:p>
            <a:fld id="{92978B7E-5EBE-134C-B481-E4E8CA36F800}" type="slidenum">
              <a:rPr lang="en-US" smtClean="0"/>
              <a:pPr/>
              <a:t>18</a:t>
            </a:fld>
            <a:endParaRPr lang="en-US"/>
          </a:p>
        </p:txBody>
      </p:sp>
      <p:sp>
        <p:nvSpPr>
          <p:cNvPr id="10" name="Text Placeholder 9">
            <a:extLst>
              <a:ext uri="{FF2B5EF4-FFF2-40B4-BE49-F238E27FC236}">
                <a16:creationId xmlns:a16="http://schemas.microsoft.com/office/drawing/2014/main" id="{A1B234D3-A307-43B1-A6DF-B31F5D66CBD4}"/>
              </a:ext>
            </a:extLst>
          </p:cNvPr>
          <p:cNvSpPr>
            <a:spLocks noGrp="1"/>
          </p:cNvSpPr>
          <p:nvPr>
            <p:ph type="body" sz="quarter" idx="16"/>
          </p:nvPr>
        </p:nvSpPr>
        <p:spPr/>
        <p:txBody>
          <a:bodyPr/>
          <a:lstStyle/>
          <a:p>
            <a:endParaRPr lang="en-US"/>
          </a:p>
        </p:txBody>
      </p:sp>
      <p:sp>
        <p:nvSpPr>
          <p:cNvPr id="3" name="Footer Placeholder 2">
            <a:extLst>
              <a:ext uri="{FF2B5EF4-FFF2-40B4-BE49-F238E27FC236}">
                <a16:creationId xmlns:a16="http://schemas.microsoft.com/office/drawing/2014/main" id="{722037FC-05CF-4E50-9958-8E7D1C1981AD}"/>
              </a:ext>
            </a:extLst>
          </p:cNvPr>
          <p:cNvSpPr>
            <a:spLocks noGrp="1"/>
          </p:cNvSpPr>
          <p:nvPr>
            <p:ph type="ftr" sz="quarter" idx="3"/>
          </p:nvPr>
        </p:nvSpPr>
        <p:spPr/>
        <p:txBody>
          <a:bodyPr/>
          <a:lstStyle/>
          <a:p>
            <a:pPr>
              <a:defRPr/>
            </a:pPr>
            <a:r>
              <a:rPr lang="en-US"/>
              <a:t>© 2019 NetApp, Inc. All rights reserved. </a:t>
            </a:r>
          </a:p>
        </p:txBody>
      </p:sp>
      <p:grpSp>
        <p:nvGrpSpPr>
          <p:cNvPr id="8" name="Group 7"/>
          <p:cNvGrpSpPr/>
          <p:nvPr/>
        </p:nvGrpSpPr>
        <p:grpSpPr>
          <a:xfrm>
            <a:off x="8237738" y="365567"/>
            <a:ext cx="1156357" cy="1156357"/>
            <a:chOff x="8226503" y="373931"/>
            <a:chExt cx="1156357" cy="1156357"/>
          </a:xfrm>
        </p:grpSpPr>
        <p:sp>
          <p:nvSpPr>
            <p:cNvPr id="11" name="Oval 10"/>
            <p:cNvSpPr/>
            <p:nvPr/>
          </p:nvSpPr>
          <p:spPr>
            <a:xfrm>
              <a:off x="8226503" y="373931"/>
              <a:ext cx="1156357" cy="1156357"/>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2" name="Rectangle 11"/>
            <p:cNvSpPr/>
            <p:nvPr/>
          </p:nvSpPr>
          <p:spPr>
            <a:xfrm>
              <a:off x="8496300" y="647700"/>
              <a:ext cx="622300" cy="62230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3" name="image12.png" descr="Agenda_256.png"/>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48134" y="498140"/>
              <a:ext cx="922866" cy="922866"/>
            </a:xfrm>
            <a:prstGeom prst="rect">
              <a:avLst/>
            </a:prstGeom>
            <a:ln w="12700">
              <a:miter lim="400000"/>
            </a:ln>
          </p:spPr>
        </p:pic>
      </p:grpSp>
    </p:spTree>
    <p:extLst>
      <p:ext uri="{BB962C8B-B14F-4D97-AF65-F5344CB8AC3E}">
        <p14:creationId xmlns:p14="http://schemas.microsoft.com/office/powerpoint/2010/main" val="937133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About This Module</a:t>
            </a:r>
            <a:endParaRPr lang="en-US">
              <a:solidFill>
                <a:srgbClr val="FF0000"/>
              </a:solidFill>
            </a:endParaRPr>
          </a:p>
        </p:txBody>
      </p:sp>
      <p:sp>
        <p:nvSpPr>
          <p:cNvPr id="5" name="Content Placeholder 4"/>
          <p:cNvSpPr>
            <a:spLocks noGrp="1"/>
          </p:cNvSpPr>
          <p:nvPr>
            <p:ph sz="quarter" idx="14"/>
          </p:nvPr>
        </p:nvSpPr>
        <p:spPr/>
        <p:txBody>
          <a:bodyPr/>
          <a:lstStyle/>
          <a:p>
            <a:pPr marL="0" indent="0">
              <a:buNone/>
            </a:pPr>
            <a:r>
              <a:rPr lang="en-US"/>
              <a:t>This module focuses on enabling you to do the following:</a:t>
            </a:r>
          </a:p>
          <a:p>
            <a:r>
              <a:rPr lang="en-US" sz="1800"/>
              <a:t>Configure Azure Virtual Network (</a:t>
            </a:r>
            <a:r>
              <a:rPr lang="en-US" sz="1800">
                <a:solidFill>
                  <a:srgbClr val="000000"/>
                </a:solidFill>
              </a:rPr>
              <a:t>VNet)</a:t>
            </a:r>
            <a:r>
              <a:rPr lang="en-US" sz="1800"/>
              <a:t> resources by using Windows </a:t>
            </a:r>
            <a:r>
              <a:rPr lang="en-US" sz="1800">
                <a:solidFill>
                  <a:srgbClr val="000000"/>
                </a:solidFill>
              </a:rPr>
              <a:t>PowerShell</a:t>
            </a:r>
            <a:endParaRPr lang="en-US" sz="1800">
              <a:solidFill>
                <a:srgbClr val="000000"/>
              </a:solidFill>
              <a:latin typeface="Arial"/>
            </a:endParaRPr>
          </a:p>
          <a:p>
            <a:r>
              <a:rPr lang="en-US" sz="1800"/>
              <a:t>Describe Azure VPN connection options, including </a:t>
            </a:r>
            <a:r>
              <a:rPr lang="en-US" sz="1800">
                <a:solidFill>
                  <a:srgbClr val="000000"/>
                </a:solidFill>
              </a:rPr>
              <a:t>ExpressRoute</a:t>
            </a:r>
            <a:r>
              <a:rPr lang="en-US" sz="1800"/>
              <a:t> and site-to-site VPN</a:t>
            </a:r>
          </a:p>
          <a:p>
            <a:r>
              <a:rPr lang="en-US" sz="1800"/>
              <a:t>Configure an Azure VPN connection to an on-premises data center</a:t>
            </a:r>
          </a:p>
        </p:txBody>
      </p:sp>
      <p:sp>
        <p:nvSpPr>
          <p:cNvPr id="7" name="Slide Number Placeholder 6"/>
          <p:cNvSpPr>
            <a:spLocks noGrp="1"/>
          </p:cNvSpPr>
          <p:nvPr>
            <p:ph type="sldNum" sz="quarter" idx="4"/>
          </p:nvPr>
        </p:nvSpPr>
        <p:spPr/>
        <p:txBody>
          <a:bodyPr/>
          <a:lstStyle/>
          <a:p>
            <a:fld id="{16AA2537-0790-4789-A16C-397C663A3332}" type="slidenum">
              <a:rPr lang="en-US" smtClean="0"/>
              <a:pPr/>
              <a:t>2</a:t>
            </a:fld>
            <a:endParaRPr lang="en-US"/>
          </a:p>
        </p:txBody>
      </p:sp>
      <p:sp>
        <p:nvSpPr>
          <p:cNvPr id="11" name="Text Placeholder 10"/>
          <p:cNvSpPr>
            <a:spLocks noGrp="1"/>
          </p:cNvSpPr>
          <p:nvPr>
            <p:ph type="body" sz="quarter" idx="16"/>
          </p:nvPr>
        </p:nvSpPr>
        <p:spPr/>
        <p:txBody>
          <a:bodyPr/>
          <a:lstStyle/>
          <a:p>
            <a:endParaRPr lang="en-US"/>
          </a:p>
        </p:txBody>
      </p:sp>
      <p:sp>
        <p:nvSpPr>
          <p:cNvPr id="6" name="Footer Placeholder 6"/>
          <p:cNvSpPr>
            <a:spLocks noGrp="1"/>
          </p:cNvSpPr>
          <p:nvPr>
            <p:ph type="ftr" sz="quarter" idx="3"/>
          </p:nvPr>
        </p:nvSpPr>
        <p:spPr/>
        <p:txBody>
          <a:bodyPr/>
          <a:lstStyle/>
          <a:p>
            <a:r>
              <a:rPr lang="en-US"/>
              <a:t>© 2019 NetApp, Inc. All rights reserved. </a:t>
            </a:r>
          </a:p>
        </p:txBody>
      </p:sp>
      <p:grpSp>
        <p:nvGrpSpPr>
          <p:cNvPr id="8" name="Group 7"/>
          <p:cNvGrpSpPr/>
          <p:nvPr/>
        </p:nvGrpSpPr>
        <p:grpSpPr>
          <a:xfrm>
            <a:off x="8237738" y="365567"/>
            <a:ext cx="1156357" cy="1156357"/>
            <a:chOff x="8226503" y="373931"/>
            <a:chExt cx="1156357" cy="1156357"/>
          </a:xfrm>
        </p:grpSpPr>
        <p:sp>
          <p:nvSpPr>
            <p:cNvPr id="9" name="Oval 8"/>
            <p:cNvSpPr/>
            <p:nvPr/>
          </p:nvSpPr>
          <p:spPr>
            <a:xfrm>
              <a:off x="8226503" y="373931"/>
              <a:ext cx="1156357" cy="1156357"/>
            </a:xfrm>
            <a:prstGeom prst="ellipse">
              <a:avLst/>
            </a:prstGeom>
            <a:solidFill>
              <a:srgbClr val="8DC63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0" name="Rectangle 9"/>
            <p:cNvSpPr/>
            <p:nvPr/>
          </p:nvSpPr>
          <p:spPr>
            <a:xfrm>
              <a:off x="8496300" y="647700"/>
              <a:ext cx="622300" cy="622300"/>
            </a:xfrm>
            <a:prstGeom prst="rect">
              <a:avLst/>
            </a:prstGeom>
            <a:solidFill>
              <a:schemeClr val="tx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2" name="image12.png" descr="Agenda_256.png"/>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348134" y="498140"/>
              <a:ext cx="922866" cy="922866"/>
            </a:xfrm>
            <a:prstGeom prst="rect">
              <a:avLst/>
            </a:prstGeom>
            <a:ln w="12700">
              <a:miter lim="400000"/>
            </a:ln>
          </p:spPr>
        </p:pic>
      </p:grpSp>
    </p:spTree>
    <p:extLst>
      <p:ext uri="{BB962C8B-B14F-4D97-AF65-F5344CB8AC3E}">
        <p14:creationId xmlns:p14="http://schemas.microsoft.com/office/powerpoint/2010/main" val="1134167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246C0D-6006-41A3-BFC9-130BFC2E3EB0}"/>
              </a:ext>
            </a:extLst>
          </p:cNvPr>
          <p:cNvSpPr>
            <a:spLocks noGrp="1"/>
          </p:cNvSpPr>
          <p:nvPr>
            <p:ph type="title"/>
          </p:nvPr>
        </p:nvSpPr>
        <p:spPr/>
        <p:txBody>
          <a:bodyPr/>
          <a:lstStyle/>
          <a:p>
            <a:r>
              <a:rPr lang="en-US"/>
              <a:t>Azure: Geographies</a:t>
            </a:r>
          </a:p>
        </p:txBody>
      </p:sp>
      <p:sp>
        <p:nvSpPr>
          <p:cNvPr id="9" name="Text Placeholder 8">
            <a:extLst>
              <a:ext uri="{FF2B5EF4-FFF2-40B4-BE49-F238E27FC236}">
                <a16:creationId xmlns:a16="http://schemas.microsoft.com/office/drawing/2014/main" id="{CD70C5C9-50F5-4C98-96E4-C761D8FD805C}"/>
              </a:ext>
            </a:extLst>
          </p:cNvPr>
          <p:cNvSpPr>
            <a:spLocks noGrp="1"/>
          </p:cNvSpPr>
          <p:nvPr>
            <p:ph type="body" idx="10"/>
          </p:nvPr>
        </p:nvSpPr>
        <p:spPr/>
        <p:txBody>
          <a:bodyPr/>
          <a:lstStyle/>
          <a:p>
            <a:r>
              <a:rPr lang="en-US">
                <a:solidFill>
                  <a:srgbClr val="0067C5"/>
                </a:solidFill>
              </a:rPr>
              <a:t>A</a:t>
            </a:r>
            <a:r>
              <a:rPr lang="en-US"/>
              <a:t> defined area of the world that contains at least one Azure region</a:t>
            </a:r>
          </a:p>
        </p:txBody>
      </p:sp>
      <p:sp>
        <p:nvSpPr>
          <p:cNvPr id="5" name="Slide Number Placeholder 4">
            <a:extLst>
              <a:ext uri="{FF2B5EF4-FFF2-40B4-BE49-F238E27FC236}">
                <a16:creationId xmlns:a16="http://schemas.microsoft.com/office/drawing/2014/main" id="{E24D9F52-E42C-45C6-8301-A8F57DC1CEDB}"/>
              </a:ext>
            </a:extLst>
          </p:cNvPr>
          <p:cNvSpPr>
            <a:spLocks noGrp="1"/>
          </p:cNvSpPr>
          <p:nvPr>
            <p:ph type="sldNum" sz="quarter" idx="4"/>
          </p:nvPr>
        </p:nvSpPr>
        <p:spPr/>
        <p:txBody>
          <a:bodyPr/>
          <a:lstStyle/>
          <a:p>
            <a:fld id="{92978B7E-5EBE-134C-B481-E4E8CA36F800}" type="slidenum">
              <a:rPr lang="en-US" smtClean="0"/>
              <a:pPr/>
              <a:t>3</a:t>
            </a:fld>
            <a:endParaRPr lang="en-US"/>
          </a:p>
        </p:txBody>
      </p:sp>
      <p:sp>
        <p:nvSpPr>
          <p:cNvPr id="3" name="Text Placeholder 2">
            <a:extLst>
              <a:ext uri="{FF2B5EF4-FFF2-40B4-BE49-F238E27FC236}">
                <a16:creationId xmlns:a16="http://schemas.microsoft.com/office/drawing/2014/main" id="{6692BE85-BA6C-EA41-8624-7CC4C537129D}"/>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F627F8D9-7BB7-43C9-9D74-C8A721C00C7D}"/>
              </a:ext>
            </a:extLst>
          </p:cNvPr>
          <p:cNvSpPr>
            <a:spLocks noGrp="1"/>
          </p:cNvSpPr>
          <p:nvPr>
            <p:ph type="ftr" sz="quarter" idx="3"/>
          </p:nvPr>
        </p:nvSpPr>
        <p:spPr/>
        <p:txBody>
          <a:bodyPr/>
          <a:lstStyle/>
          <a:p>
            <a:pPr>
              <a:defRPr/>
            </a:pPr>
            <a:r>
              <a:rPr lang="en-US"/>
              <a:t>© 2019 NetApp, Inc. All rights reserved. </a:t>
            </a:r>
          </a:p>
        </p:txBody>
      </p:sp>
      <p:grpSp>
        <p:nvGrpSpPr>
          <p:cNvPr id="71" name="Group 70">
            <a:extLst>
              <a:ext uri="{FF2B5EF4-FFF2-40B4-BE49-F238E27FC236}">
                <a16:creationId xmlns:a16="http://schemas.microsoft.com/office/drawing/2014/main" id="{AEBD3C3E-F0A6-A142-9332-4A0D01BEAAAA}"/>
              </a:ext>
            </a:extLst>
          </p:cNvPr>
          <p:cNvGrpSpPr/>
          <p:nvPr/>
        </p:nvGrpSpPr>
        <p:grpSpPr>
          <a:xfrm>
            <a:off x="179450" y="136630"/>
            <a:ext cx="9040523" cy="5166547"/>
            <a:chOff x="358126" y="0"/>
            <a:chExt cx="9040523" cy="5166547"/>
          </a:xfrm>
        </p:grpSpPr>
        <p:pic>
          <p:nvPicPr>
            <p:cNvPr id="6" name="Picture 5">
              <a:extLst>
                <a:ext uri="{FF2B5EF4-FFF2-40B4-BE49-F238E27FC236}">
                  <a16:creationId xmlns:a16="http://schemas.microsoft.com/office/drawing/2014/main" id="{C5DEBE7C-45FF-064E-9D92-A57C06CB7B0F}"/>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7836"/>
            <a:stretch/>
          </p:blipFill>
          <p:spPr>
            <a:xfrm>
              <a:off x="1258766" y="0"/>
              <a:ext cx="8139883" cy="5166547"/>
            </a:xfrm>
            <a:prstGeom prst="rect">
              <a:avLst/>
            </a:prstGeom>
          </p:spPr>
        </p:pic>
        <p:grpSp>
          <p:nvGrpSpPr>
            <p:cNvPr id="70" name="Group 69">
              <a:extLst>
                <a:ext uri="{FF2B5EF4-FFF2-40B4-BE49-F238E27FC236}">
                  <a16:creationId xmlns:a16="http://schemas.microsoft.com/office/drawing/2014/main" id="{5CB4573D-E8DD-C840-9ABA-DA7967C2110B}"/>
                </a:ext>
              </a:extLst>
            </p:cNvPr>
            <p:cNvGrpSpPr/>
            <p:nvPr/>
          </p:nvGrpSpPr>
          <p:grpSpPr>
            <a:xfrm>
              <a:off x="358126" y="1106519"/>
              <a:ext cx="8915195" cy="3825187"/>
              <a:chOff x="358126" y="1106519"/>
              <a:chExt cx="8915195" cy="3825187"/>
            </a:xfrm>
          </p:grpSpPr>
          <p:grpSp>
            <p:nvGrpSpPr>
              <p:cNvPr id="31" name="Group 30">
                <a:extLst>
                  <a:ext uri="{FF2B5EF4-FFF2-40B4-BE49-F238E27FC236}">
                    <a16:creationId xmlns:a16="http://schemas.microsoft.com/office/drawing/2014/main" id="{0CA46CAE-561F-2541-9828-4A4FFD716427}"/>
                  </a:ext>
                </a:extLst>
              </p:cNvPr>
              <p:cNvGrpSpPr/>
              <p:nvPr/>
            </p:nvGrpSpPr>
            <p:grpSpPr>
              <a:xfrm>
                <a:off x="6551904" y="1106519"/>
                <a:ext cx="990837" cy="1874706"/>
                <a:chOff x="16012856" y="1261633"/>
                <a:chExt cx="990837" cy="1874706"/>
              </a:xfrm>
            </p:grpSpPr>
            <p:sp>
              <p:nvSpPr>
                <p:cNvPr id="32" name="Rectangle 31">
                  <a:extLst>
                    <a:ext uri="{FF2B5EF4-FFF2-40B4-BE49-F238E27FC236}">
                      <a16:creationId xmlns:a16="http://schemas.microsoft.com/office/drawing/2014/main" id="{D901DC1E-79A7-1343-B681-680A33355920}"/>
                    </a:ext>
                  </a:extLst>
                </p:cNvPr>
                <p:cNvSpPr/>
                <p:nvPr/>
              </p:nvSpPr>
              <p:spPr>
                <a:xfrm>
                  <a:off x="16012856" y="1261633"/>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China</a:t>
                  </a:r>
                </a:p>
              </p:txBody>
            </p:sp>
            <p:cxnSp>
              <p:nvCxnSpPr>
                <p:cNvPr id="33" name="Straight Arrow Connector 32">
                  <a:extLst>
                    <a:ext uri="{FF2B5EF4-FFF2-40B4-BE49-F238E27FC236}">
                      <a16:creationId xmlns:a16="http://schemas.microsoft.com/office/drawing/2014/main" id="{2CA0662C-312F-3349-B2F0-061161A48329}"/>
                    </a:ext>
                  </a:extLst>
                </p:cNvPr>
                <p:cNvCxnSpPr>
                  <a:cxnSpLocks/>
                  <a:stCxn id="32" idx="2"/>
                </p:cNvCxnSpPr>
                <p:nvPr/>
              </p:nvCxnSpPr>
              <p:spPr>
                <a:xfrm>
                  <a:off x="16508275" y="1554241"/>
                  <a:ext cx="22981" cy="158209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0D79A80-DFA0-0C4C-9EB6-2A7B6BBCD48C}"/>
                  </a:ext>
                </a:extLst>
              </p:cNvPr>
              <p:cNvGrpSpPr/>
              <p:nvPr/>
            </p:nvGrpSpPr>
            <p:grpSpPr>
              <a:xfrm>
                <a:off x="1359506" y="1470308"/>
                <a:ext cx="1169454" cy="823095"/>
                <a:chOff x="11109834" y="2026120"/>
                <a:chExt cx="1169454" cy="823095"/>
              </a:xfrm>
            </p:grpSpPr>
            <p:sp>
              <p:nvSpPr>
                <p:cNvPr id="36" name="Rectangle 35">
                  <a:extLst>
                    <a:ext uri="{FF2B5EF4-FFF2-40B4-BE49-F238E27FC236}">
                      <a16:creationId xmlns:a16="http://schemas.microsoft.com/office/drawing/2014/main" id="{9C234640-86F9-0C41-92C4-938961051C98}"/>
                    </a:ext>
                  </a:extLst>
                </p:cNvPr>
                <p:cNvSpPr/>
                <p:nvPr/>
              </p:nvSpPr>
              <p:spPr>
                <a:xfrm>
                  <a:off x="11109834" y="2026120"/>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Canada</a:t>
                  </a:r>
                </a:p>
              </p:txBody>
            </p:sp>
            <p:cxnSp>
              <p:nvCxnSpPr>
                <p:cNvPr id="37" name="Straight Arrow Connector 36">
                  <a:extLst>
                    <a:ext uri="{FF2B5EF4-FFF2-40B4-BE49-F238E27FC236}">
                      <a16:creationId xmlns:a16="http://schemas.microsoft.com/office/drawing/2014/main" id="{6C6F86CD-1AF2-9E4A-910E-FB338BC62DAE}"/>
                    </a:ext>
                  </a:extLst>
                </p:cNvPr>
                <p:cNvCxnSpPr>
                  <a:cxnSpLocks/>
                  <a:stCxn id="36" idx="2"/>
                </p:cNvCxnSpPr>
                <p:nvPr/>
              </p:nvCxnSpPr>
              <p:spPr>
                <a:xfrm>
                  <a:off x="11605253" y="2318728"/>
                  <a:ext cx="674035" cy="530487"/>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55BAC9B-D12D-5F41-9C85-1792C5099519}"/>
                  </a:ext>
                </a:extLst>
              </p:cNvPr>
              <p:cNvGrpSpPr/>
              <p:nvPr/>
            </p:nvGrpSpPr>
            <p:grpSpPr>
              <a:xfrm>
                <a:off x="358126" y="2472649"/>
                <a:ext cx="2654717" cy="292608"/>
                <a:chOff x="9362857" y="3277444"/>
                <a:chExt cx="2654717" cy="292608"/>
              </a:xfrm>
            </p:grpSpPr>
            <p:sp>
              <p:nvSpPr>
                <p:cNvPr id="40" name="Rectangle 39">
                  <a:extLst>
                    <a:ext uri="{FF2B5EF4-FFF2-40B4-BE49-F238E27FC236}">
                      <a16:creationId xmlns:a16="http://schemas.microsoft.com/office/drawing/2014/main" id="{6D0ED4EF-D501-D84E-A166-76A2C87D3655}"/>
                    </a:ext>
                  </a:extLst>
                </p:cNvPr>
                <p:cNvSpPr/>
                <p:nvPr/>
              </p:nvSpPr>
              <p:spPr>
                <a:xfrm>
                  <a:off x="9362857" y="3277444"/>
                  <a:ext cx="1848478"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North America</a:t>
                  </a:r>
                </a:p>
              </p:txBody>
            </p:sp>
            <p:cxnSp>
              <p:nvCxnSpPr>
                <p:cNvPr id="41" name="Straight Arrow Connector 40">
                  <a:extLst>
                    <a:ext uri="{FF2B5EF4-FFF2-40B4-BE49-F238E27FC236}">
                      <a16:creationId xmlns:a16="http://schemas.microsoft.com/office/drawing/2014/main" id="{97EBF83D-EC26-1E4C-A84E-0986C30D9299}"/>
                    </a:ext>
                  </a:extLst>
                </p:cNvPr>
                <p:cNvCxnSpPr>
                  <a:cxnSpLocks/>
                  <a:stCxn id="40" idx="3"/>
                </p:cNvCxnSpPr>
                <p:nvPr/>
              </p:nvCxnSpPr>
              <p:spPr>
                <a:xfrm flipV="1">
                  <a:off x="11211335" y="3422679"/>
                  <a:ext cx="806239" cy="106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43ACE8AD-DAE1-6E42-8666-6F47440AE8FC}"/>
                  </a:ext>
                </a:extLst>
              </p:cNvPr>
              <p:cNvGrpSpPr/>
              <p:nvPr/>
            </p:nvGrpSpPr>
            <p:grpSpPr>
              <a:xfrm>
                <a:off x="897956" y="2910067"/>
                <a:ext cx="2114887" cy="609219"/>
                <a:chOff x="10164401" y="3471167"/>
                <a:chExt cx="2114887" cy="609219"/>
              </a:xfrm>
            </p:grpSpPr>
            <p:sp>
              <p:nvSpPr>
                <p:cNvPr id="44" name="Rectangle 43">
                  <a:extLst>
                    <a:ext uri="{FF2B5EF4-FFF2-40B4-BE49-F238E27FC236}">
                      <a16:creationId xmlns:a16="http://schemas.microsoft.com/office/drawing/2014/main" id="{AC72E49A-C746-D449-8C58-1938D403EE89}"/>
                    </a:ext>
                  </a:extLst>
                </p:cNvPr>
                <p:cNvSpPr/>
                <p:nvPr/>
              </p:nvSpPr>
              <p:spPr>
                <a:xfrm>
                  <a:off x="10164401" y="3787778"/>
                  <a:ext cx="1848478"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US Government</a:t>
                  </a:r>
                </a:p>
              </p:txBody>
            </p:sp>
            <p:cxnSp>
              <p:nvCxnSpPr>
                <p:cNvPr id="45" name="Straight Arrow Connector 44">
                  <a:extLst>
                    <a:ext uri="{FF2B5EF4-FFF2-40B4-BE49-F238E27FC236}">
                      <a16:creationId xmlns:a16="http://schemas.microsoft.com/office/drawing/2014/main" id="{3FF4C141-C504-4E4A-B91C-818641E9078B}"/>
                    </a:ext>
                  </a:extLst>
                </p:cNvPr>
                <p:cNvCxnSpPr>
                  <a:cxnSpLocks/>
                  <a:stCxn id="44" idx="3"/>
                </p:cNvCxnSpPr>
                <p:nvPr/>
              </p:nvCxnSpPr>
              <p:spPr>
                <a:xfrm flipV="1">
                  <a:off x="12012879" y="3471167"/>
                  <a:ext cx="266409" cy="462915"/>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1837296-BC8C-1147-85E3-F1143AB5EF7E}"/>
                  </a:ext>
                </a:extLst>
              </p:cNvPr>
              <p:cNvGrpSpPr/>
              <p:nvPr/>
            </p:nvGrpSpPr>
            <p:grpSpPr>
              <a:xfrm>
                <a:off x="3585165" y="2462965"/>
                <a:ext cx="1703615" cy="711184"/>
                <a:chOff x="12545878" y="2950866"/>
                <a:chExt cx="1703615" cy="711184"/>
              </a:xfrm>
            </p:grpSpPr>
            <p:sp>
              <p:nvSpPr>
                <p:cNvPr id="48" name="Rectangle 47">
                  <a:extLst>
                    <a:ext uri="{FF2B5EF4-FFF2-40B4-BE49-F238E27FC236}">
                      <a16:creationId xmlns:a16="http://schemas.microsoft.com/office/drawing/2014/main" id="{0701EC0D-E17F-A246-916F-99E18C11C9BF}"/>
                    </a:ext>
                  </a:extLst>
                </p:cNvPr>
                <p:cNvSpPr/>
                <p:nvPr/>
              </p:nvSpPr>
              <p:spPr>
                <a:xfrm>
                  <a:off x="12545878" y="3369442"/>
                  <a:ext cx="1703615"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solidFill>
                        <a:srgbClr val="FFFFFF"/>
                      </a:solidFill>
                    </a:rPr>
                    <a:t>United Kingdom</a:t>
                  </a:r>
                  <a:endParaRPr lang="en-US" sz="1600">
                    <a:solidFill>
                      <a:srgbClr val="FFFFFF"/>
                    </a:solidFill>
                    <a:latin typeface="Arial"/>
                  </a:endParaRPr>
                </a:p>
              </p:txBody>
            </p:sp>
            <p:cxnSp>
              <p:nvCxnSpPr>
                <p:cNvPr id="49" name="Straight Arrow Connector 48">
                  <a:extLst>
                    <a:ext uri="{FF2B5EF4-FFF2-40B4-BE49-F238E27FC236}">
                      <a16:creationId xmlns:a16="http://schemas.microsoft.com/office/drawing/2014/main" id="{9FD0140B-AEDA-1144-A167-862DD05F614F}"/>
                    </a:ext>
                  </a:extLst>
                </p:cNvPr>
                <p:cNvCxnSpPr>
                  <a:cxnSpLocks/>
                  <a:stCxn id="48" idx="3"/>
                </p:cNvCxnSpPr>
                <p:nvPr/>
              </p:nvCxnSpPr>
              <p:spPr>
                <a:xfrm flipH="1" flipV="1">
                  <a:off x="13995589" y="2950866"/>
                  <a:ext cx="253904" cy="56488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4477A9B3-A4EE-5248-A3DC-F41894DD4A2A}"/>
                  </a:ext>
                </a:extLst>
              </p:cNvPr>
              <p:cNvGrpSpPr/>
              <p:nvPr/>
            </p:nvGrpSpPr>
            <p:grpSpPr>
              <a:xfrm>
                <a:off x="3909320" y="3575575"/>
                <a:ext cx="1125556" cy="896937"/>
                <a:chOff x="13378628" y="4127264"/>
                <a:chExt cx="1125556" cy="896937"/>
              </a:xfrm>
            </p:grpSpPr>
            <p:sp>
              <p:nvSpPr>
                <p:cNvPr id="52" name="Rectangle 51">
                  <a:extLst>
                    <a:ext uri="{FF2B5EF4-FFF2-40B4-BE49-F238E27FC236}">
                      <a16:creationId xmlns:a16="http://schemas.microsoft.com/office/drawing/2014/main" id="{6A0A63A9-DCFD-1F40-BA53-89E915206827}"/>
                    </a:ext>
                  </a:extLst>
                </p:cNvPr>
                <p:cNvSpPr/>
                <p:nvPr/>
              </p:nvSpPr>
              <p:spPr>
                <a:xfrm>
                  <a:off x="13513347" y="4731593"/>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Brazil</a:t>
                  </a:r>
                </a:p>
              </p:txBody>
            </p:sp>
            <p:cxnSp>
              <p:nvCxnSpPr>
                <p:cNvPr id="53" name="Straight Arrow Connector 52">
                  <a:extLst>
                    <a:ext uri="{FF2B5EF4-FFF2-40B4-BE49-F238E27FC236}">
                      <a16:creationId xmlns:a16="http://schemas.microsoft.com/office/drawing/2014/main" id="{CC25B2A1-0722-614B-86B9-95A361FAA0F7}"/>
                    </a:ext>
                  </a:extLst>
                </p:cNvPr>
                <p:cNvCxnSpPr>
                  <a:cxnSpLocks/>
                  <a:stCxn id="52" idx="0"/>
                </p:cNvCxnSpPr>
                <p:nvPr/>
              </p:nvCxnSpPr>
              <p:spPr>
                <a:xfrm flipH="1" flipV="1">
                  <a:off x="13378628" y="4127264"/>
                  <a:ext cx="630138" cy="60432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ECBD95F2-6C96-AA48-8EA8-B1347452207C}"/>
                  </a:ext>
                </a:extLst>
              </p:cNvPr>
              <p:cNvGrpSpPr/>
              <p:nvPr/>
            </p:nvGrpSpPr>
            <p:grpSpPr>
              <a:xfrm>
                <a:off x="4833288" y="1356050"/>
                <a:ext cx="990837" cy="1301071"/>
                <a:chOff x="13819985" y="1622991"/>
                <a:chExt cx="990837" cy="1301071"/>
              </a:xfrm>
            </p:grpSpPr>
            <p:sp>
              <p:nvSpPr>
                <p:cNvPr id="56" name="Rectangle 55">
                  <a:extLst>
                    <a:ext uri="{FF2B5EF4-FFF2-40B4-BE49-F238E27FC236}">
                      <a16:creationId xmlns:a16="http://schemas.microsoft.com/office/drawing/2014/main" id="{30034A94-E411-184D-AEA2-1557BF6D8528}"/>
                    </a:ext>
                  </a:extLst>
                </p:cNvPr>
                <p:cNvSpPr/>
                <p:nvPr/>
              </p:nvSpPr>
              <p:spPr>
                <a:xfrm>
                  <a:off x="13819985" y="1622991"/>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Europe</a:t>
                  </a:r>
                </a:p>
              </p:txBody>
            </p:sp>
            <p:cxnSp>
              <p:nvCxnSpPr>
                <p:cNvPr id="57" name="Straight Arrow Connector 56">
                  <a:extLst>
                    <a:ext uri="{FF2B5EF4-FFF2-40B4-BE49-F238E27FC236}">
                      <a16:creationId xmlns:a16="http://schemas.microsoft.com/office/drawing/2014/main" id="{CC9CC329-A7A1-7C4B-9628-BBB77E0AA30D}"/>
                    </a:ext>
                  </a:extLst>
                </p:cNvPr>
                <p:cNvCxnSpPr>
                  <a:cxnSpLocks/>
                </p:cNvCxnSpPr>
                <p:nvPr/>
              </p:nvCxnSpPr>
              <p:spPr>
                <a:xfrm>
                  <a:off x="14326420" y="1851473"/>
                  <a:ext cx="0" cy="1072589"/>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52FF342-2DFA-E047-9EAD-DDD5BF47F2D1}"/>
                  </a:ext>
                </a:extLst>
              </p:cNvPr>
              <p:cNvGrpSpPr/>
              <p:nvPr/>
            </p:nvGrpSpPr>
            <p:grpSpPr>
              <a:xfrm>
                <a:off x="6211035" y="3219548"/>
                <a:ext cx="990837" cy="764499"/>
                <a:chOff x="15065400" y="3643112"/>
                <a:chExt cx="990837" cy="764499"/>
              </a:xfrm>
            </p:grpSpPr>
            <p:sp>
              <p:nvSpPr>
                <p:cNvPr id="60" name="Rectangle 59">
                  <a:extLst>
                    <a:ext uri="{FF2B5EF4-FFF2-40B4-BE49-F238E27FC236}">
                      <a16:creationId xmlns:a16="http://schemas.microsoft.com/office/drawing/2014/main" id="{62A7F1C3-F571-3C48-8B7D-AFD7D33B4B0D}"/>
                    </a:ext>
                  </a:extLst>
                </p:cNvPr>
                <p:cNvSpPr/>
                <p:nvPr/>
              </p:nvSpPr>
              <p:spPr>
                <a:xfrm>
                  <a:off x="15065400" y="4115003"/>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India</a:t>
                  </a:r>
                </a:p>
              </p:txBody>
            </p:sp>
            <p:cxnSp>
              <p:nvCxnSpPr>
                <p:cNvPr id="61" name="Straight Arrow Connector 60">
                  <a:extLst>
                    <a:ext uri="{FF2B5EF4-FFF2-40B4-BE49-F238E27FC236}">
                      <a16:creationId xmlns:a16="http://schemas.microsoft.com/office/drawing/2014/main" id="{745F35F4-DFF0-4D4E-8D88-5185B0D76EE6}"/>
                    </a:ext>
                  </a:extLst>
                </p:cNvPr>
                <p:cNvCxnSpPr>
                  <a:cxnSpLocks/>
                  <a:stCxn id="60" idx="0"/>
                </p:cNvCxnSpPr>
                <p:nvPr/>
              </p:nvCxnSpPr>
              <p:spPr>
                <a:xfrm flipV="1">
                  <a:off x="15560819" y="3643112"/>
                  <a:ext cx="0" cy="471891"/>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DEA4BB7-F9A8-E14B-B763-DAC8D61DF8B5}"/>
                  </a:ext>
                </a:extLst>
              </p:cNvPr>
              <p:cNvGrpSpPr/>
              <p:nvPr/>
            </p:nvGrpSpPr>
            <p:grpSpPr>
              <a:xfrm>
                <a:off x="7047322" y="4193172"/>
                <a:ext cx="990837" cy="738534"/>
                <a:chOff x="7047322" y="4193172"/>
                <a:chExt cx="990837" cy="738534"/>
              </a:xfrm>
            </p:grpSpPr>
            <p:sp>
              <p:nvSpPr>
                <p:cNvPr id="21" name="Rectangle 20">
                  <a:extLst>
                    <a:ext uri="{FF2B5EF4-FFF2-40B4-BE49-F238E27FC236}">
                      <a16:creationId xmlns:a16="http://schemas.microsoft.com/office/drawing/2014/main" id="{303F4587-3779-41E2-9E59-8921C21B5D8B}"/>
                    </a:ext>
                  </a:extLst>
                </p:cNvPr>
                <p:cNvSpPr/>
                <p:nvPr/>
              </p:nvSpPr>
              <p:spPr>
                <a:xfrm>
                  <a:off x="7047322" y="4639098"/>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Australia</a:t>
                  </a:r>
                </a:p>
              </p:txBody>
            </p:sp>
            <p:cxnSp>
              <p:nvCxnSpPr>
                <p:cNvPr id="63" name="Straight Arrow Connector 62">
                  <a:extLst>
                    <a:ext uri="{FF2B5EF4-FFF2-40B4-BE49-F238E27FC236}">
                      <a16:creationId xmlns:a16="http://schemas.microsoft.com/office/drawing/2014/main" id="{5E95D5E9-B534-8A47-AEAC-C51E936E6C4A}"/>
                    </a:ext>
                  </a:extLst>
                </p:cNvPr>
                <p:cNvCxnSpPr/>
                <p:nvPr/>
              </p:nvCxnSpPr>
              <p:spPr>
                <a:xfrm flipV="1">
                  <a:off x="7542741" y="4193172"/>
                  <a:ext cx="276956" cy="50108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65" name="Rectangle 64">
                <a:extLst>
                  <a:ext uri="{FF2B5EF4-FFF2-40B4-BE49-F238E27FC236}">
                    <a16:creationId xmlns:a16="http://schemas.microsoft.com/office/drawing/2014/main" id="{03CE3C79-13C9-3A43-9CCD-0807C6D420E1}"/>
                  </a:ext>
                </a:extLst>
              </p:cNvPr>
              <p:cNvSpPr/>
              <p:nvPr/>
            </p:nvSpPr>
            <p:spPr>
              <a:xfrm>
                <a:off x="7730143" y="3190350"/>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Asia</a:t>
                </a:r>
              </a:p>
            </p:txBody>
          </p:sp>
          <p:grpSp>
            <p:nvGrpSpPr>
              <p:cNvPr id="69" name="Group 68">
                <a:extLst>
                  <a:ext uri="{FF2B5EF4-FFF2-40B4-BE49-F238E27FC236}">
                    <a16:creationId xmlns:a16="http://schemas.microsoft.com/office/drawing/2014/main" id="{7BA7D972-8274-A843-B475-DA9C60D9B573}"/>
                  </a:ext>
                </a:extLst>
              </p:cNvPr>
              <p:cNvGrpSpPr/>
              <p:nvPr/>
            </p:nvGrpSpPr>
            <p:grpSpPr>
              <a:xfrm>
                <a:off x="8038159" y="2713742"/>
                <a:ext cx="1235162" cy="292608"/>
                <a:chOff x="8038159" y="2713742"/>
                <a:chExt cx="1235162" cy="292608"/>
              </a:xfrm>
            </p:grpSpPr>
            <p:sp>
              <p:nvSpPr>
                <p:cNvPr id="66" name="Rectangle 65">
                  <a:extLst>
                    <a:ext uri="{FF2B5EF4-FFF2-40B4-BE49-F238E27FC236}">
                      <a16:creationId xmlns:a16="http://schemas.microsoft.com/office/drawing/2014/main" id="{B44251DC-59AD-FB4E-86CC-ACEAB545ED2B}"/>
                    </a:ext>
                  </a:extLst>
                </p:cNvPr>
                <p:cNvSpPr/>
                <p:nvPr/>
              </p:nvSpPr>
              <p:spPr>
                <a:xfrm>
                  <a:off x="8282484" y="2713742"/>
                  <a:ext cx="990837" cy="2926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600"/>
                    <a:t>Japan</a:t>
                  </a:r>
                </a:p>
              </p:txBody>
            </p:sp>
            <p:cxnSp>
              <p:nvCxnSpPr>
                <p:cNvPr id="68" name="Straight Arrow Connector 67">
                  <a:extLst>
                    <a:ext uri="{FF2B5EF4-FFF2-40B4-BE49-F238E27FC236}">
                      <a16:creationId xmlns:a16="http://schemas.microsoft.com/office/drawing/2014/main" id="{10CDD256-33B1-8F43-BF5E-89B5283C6526}"/>
                    </a:ext>
                  </a:extLst>
                </p:cNvPr>
                <p:cNvCxnSpPr>
                  <a:stCxn id="66" idx="1"/>
                </p:cNvCxnSpPr>
                <p:nvPr/>
              </p:nvCxnSpPr>
              <p:spPr>
                <a:xfrm flipH="1">
                  <a:off x="8038159" y="2860046"/>
                  <a:ext cx="244325" cy="2149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8316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D93D67-C27C-4ED4-8F93-5BC425C330C7}"/>
              </a:ext>
            </a:extLst>
          </p:cNvPr>
          <p:cNvSpPr>
            <a:spLocks noGrp="1"/>
          </p:cNvSpPr>
          <p:nvPr>
            <p:ph type="title"/>
          </p:nvPr>
        </p:nvSpPr>
        <p:spPr/>
        <p:txBody>
          <a:bodyPr/>
          <a:lstStyle/>
          <a:p>
            <a:r>
              <a:rPr lang="en-US"/>
              <a:t>Azure: Regions</a:t>
            </a:r>
          </a:p>
        </p:txBody>
      </p:sp>
      <p:sp>
        <p:nvSpPr>
          <p:cNvPr id="9" name="Content Placeholder 8">
            <a:extLst>
              <a:ext uri="{FF2B5EF4-FFF2-40B4-BE49-F238E27FC236}">
                <a16:creationId xmlns:a16="http://schemas.microsoft.com/office/drawing/2014/main" id="{777A2E91-1743-49BC-882A-304D5D9A973F}"/>
              </a:ext>
            </a:extLst>
          </p:cNvPr>
          <p:cNvSpPr>
            <a:spLocks noGrp="1"/>
          </p:cNvSpPr>
          <p:nvPr>
            <p:ph sz="quarter" idx="14"/>
          </p:nvPr>
        </p:nvSpPr>
        <p:spPr>
          <a:xfrm>
            <a:off x="210495" y="1288916"/>
            <a:ext cx="2939106" cy="3867284"/>
          </a:xfrm>
        </p:spPr>
        <p:txBody>
          <a:bodyPr anchor="ctr"/>
          <a:lstStyle/>
          <a:p>
            <a:r>
              <a:rPr lang="en-US"/>
              <a:t>An Azure region is made up of multiple servers in data centers in a given geography, located ~300 miles (483 km) apart.</a:t>
            </a:r>
          </a:p>
          <a:p>
            <a:r>
              <a:rPr lang="en-US"/>
              <a:t>The 34 regions </a:t>
            </a:r>
            <a:r>
              <a:rPr lang="en-US">
                <a:solidFill>
                  <a:srgbClr val="000000"/>
                </a:solidFill>
              </a:rPr>
              <a:t>contain</a:t>
            </a:r>
            <a:br>
              <a:rPr lang="en-US"/>
            </a:br>
            <a:r>
              <a:rPr lang="en-US"/>
              <a:t>region pairs.</a:t>
            </a:r>
          </a:p>
        </p:txBody>
      </p:sp>
      <p:sp>
        <p:nvSpPr>
          <p:cNvPr id="5" name="Text Placeholder 4">
            <a:extLst>
              <a:ext uri="{FF2B5EF4-FFF2-40B4-BE49-F238E27FC236}">
                <a16:creationId xmlns:a16="http://schemas.microsoft.com/office/drawing/2014/main" id="{49A23F88-039B-E547-86AD-9746D1A85243}"/>
              </a:ext>
            </a:extLst>
          </p:cNvPr>
          <p:cNvSpPr>
            <a:spLocks noGrp="1"/>
          </p:cNvSpPr>
          <p:nvPr>
            <p:ph type="body" idx="10"/>
          </p:nvPr>
        </p:nvSpPr>
        <p:spPr/>
        <p:txBody>
          <a:bodyPr/>
          <a:lstStyle/>
          <a:p>
            <a:endParaRPr lang="en-US"/>
          </a:p>
        </p:txBody>
      </p:sp>
      <p:sp>
        <p:nvSpPr>
          <p:cNvPr id="4" name="Slide Number Placeholder 3">
            <a:extLst>
              <a:ext uri="{FF2B5EF4-FFF2-40B4-BE49-F238E27FC236}">
                <a16:creationId xmlns:a16="http://schemas.microsoft.com/office/drawing/2014/main" id="{EDF05900-7B6C-4396-B990-F575C5CF60BE}"/>
              </a:ext>
            </a:extLst>
          </p:cNvPr>
          <p:cNvSpPr>
            <a:spLocks noGrp="1"/>
          </p:cNvSpPr>
          <p:nvPr>
            <p:ph type="sldNum" sz="quarter" idx="4"/>
          </p:nvPr>
        </p:nvSpPr>
        <p:spPr/>
        <p:txBody>
          <a:bodyPr/>
          <a:lstStyle/>
          <a:p>
            <a:fld id="{92978B7E-5EBE-134C-B481-E4E8CA36F800}" type="slidenum">
              <a:rPr lang="en-US" smtClean="0"/>
              <a:pPr/>
              <a:t>4</a:t>
            </a:fld>
            <a:endParaRPr lang="en-US"/>
          </a:p>
        </p:txBody>
      </p:sp>
      <p:sp>
        <p:nvSpPr>
          <p:cNvPr id="8" name="Text Placeholder 7">
            <a:extLst>
              <a:ext uri="{FF2B5EF4-FFF2-40B4-BE49-F238E27FC236}">
                <a16:creationId xmlns:a16="http://schemas.microsoft.com/office/drawing/2014/main" id="{F51E2B7E-6503-3E4D-B236-8B96938A4196}"/>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6FA26159-31E6-48B8-B2AD-70E29DADCE66}"/>
              </a:ext>
            </a:extLst>
          </p:cNvPr>
          <p:cNvSpPr>
            <a:spLocks noGrp="1"/>
          </p:cNvSpPr>
          <p:nvPr>
            <p:ph type="ftr" sz="quarter" idx="3"/>
          </p:nvPr>
        </p:nvSpPr>
        <p:spPr/>
        <p:txBody>
          <a:bodyPr/>
          <a:lstStyle/>
          <a:p>
            <a:pPr>
              <a:defRPr/>
            </a:pPr>
            <a:r>
              <a:rPr lang="en-US"/>
              <a:t>© 2019 NetApp, Inc. All rights reserved. </a:t>
            </a:r>
          </a:p>
        </p:txBody>
      </p:sp>
      <p:pic>
        <p:nvPicPr>
          <p:cNvPr id="11" name="Content Placeholder 7" descr="Screen Clipping">
            <a:extLst>
              <a:ext uri="{FF2B5EF4-FFF2-40B4-BE49-F238E27FC236}">
                <a16:creationId xmlns:a16="http://schemas.microsoft.com/office/drawing/2014/main" id="{8DB109F5-E676-4237-B913-B2D837256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408341" y="1920979"/>
            <a:ext cx="6131552" cy="2603158"/>
          </a:xfrm>
          <a:prstGeom prst="rect">
            <a:avLst/>
          </a:prstGeom>
          <a:ln w="25400" cap="sq">
            <a:solidFill>
              <a:schemeClr val="accent1"/>
            </a:solidFill>
            <a:prstDash val="solid"/>
            <a:miter lim="800000"/>
          </a:ln>
          <a:effectLst/>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268631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817F2-E4B5-44A6-9800-B6E94C4883EB}"/>
              </a:ext>
            </a:extLst>
          </p:cNvPr>
          <p:cNvSpPr>
            <a:spLocks noGrp="1"/>
          </p:cNvSpPr>
          <p:nvPr>
            <p:ph type="title"/>
          </p:nvPr>
        </p:nvSpPr>
        <p:spPr/>
        <p:txBody>
          <a:bodyPr/>
          <a:lstStyle/>
          <a:p>
            <a:r>
              <a:rPr lang="en-US"/>
              <a:t>Azure: </a:t>
            </a:r>
            <a:r>
              <a:rPr lang="en-US">
                <a:solidFill>
                  <a:srgbClr val="0067C5"/>
                </a:solidFill>
              </a:rPr>
              <a:t>VNet</a:t>
            </a:r>
            <a:endParaRPr lang="en-US">
              <a:solidFill>
                <a:srgbClr val="0067C5"/>
              </a:solidFill>
              <a:latin typeface="Arial" panose="020B0604020202020204" pitchFamily="34" charset="0"/>
            </a:endParaRPr>
          </a:p>
        </p:txBody>
      </p:sp>
      <p:sp>
        <p:nvSpPr>
          <p:cNvPr id="3" name="Content Placeholder 2">
            <a:extLst>
              <a:ext uri="{FF2B5EF4-FFF2-40B4-BE49-F238E27FC236}">
                <a16:creationId xmlns:a16="http://schemas.microsoft.com/office/drawing/2014/main" id="{DA6B839F-C113-4A54-B7DC-5B3A74102772}"/>
              </a:ext>
            </a:extLst>
          </p:cNvPr>
          <p:cNvSpPr>
            <a:spLocks noGrp="1"/>
          </p:cNvSpPr>
          <p:nvPr>
            <p:ph sz="quarter" idx="14"/>
          </p:nvPr>
        </p:nvSpPr>
        <p:spPr/>
        <p:txBody>
          <a:bodyPr/>
          <a:lstStyle/>
          <a:p>
            <a:pPr>
              <a:spcBef>
                <a:spcPts val="200"/>
              </a:spcBef>
            </a:pPr>
            <a:r>
              <a:rPr lang="en-US" sz="1800"/>
              <a:t>A </a:t>
            </a:r>
            <a:r>
              <a:rPr lang="en-US" sz="1800">
                <a:solidFill>
                  <a:srgbClr val="000000"/>
                </a:solidFill>
              </a:rPr>
              <a:t>VNet</a:t>
            </a:r>
            <a:r>
              <a:rPr lang="en-US" sz="1800"/>
              <a:t> is an isolated and secure environment to run </a:t>
            </a:r>
            <a:r>
              <a:rPr lang="en-US" sz="1800">
                <a:solidFill>
                  <a:srgbClr val="000000"/>
                </a:solidFill>
              </a:rPr>
              <a:t>virtual machines</a:t>
            </a:r>
            <a:r>
              <a:rPr lang="en-US" sz="1800"/>
              <a:t> and applications </a:t>
            </a:r>
            <a:br>
              <a:rPr lang="en-US" sz="1800"/>
            </a:br>
            <a:r>
              <a:rPr lang="en-US" sz="1800"/>
              <a:t>(defined by </a:t>
            </a:r>
            <a:r>
              <a:rPr lang="en-US" sz="1800">
                <a:solidFill>
                  <a:srgbClr val="000000"/>
                </a:solidFill>
              </a:rPr>
              <a:t>Classless Inter-Domain Routing [CIDR]</a:t>
            </a:r>
            <a:r>
              <a:rPr lang="en-US" sz="1800"/>
              <a:t>, it contains subnets and Network Security Groups).</a:t>
            </a:r>
          </a:p>
          <a:p>
            <a:pPr>
              <a:spcBef>
                <a:spcPts val="200"/>
              </a:spcBef>
            </a:pPr>
            <a:r>
              <a:rPr lang="en-US" sz="1800"/>
              <a:t>You can connect </a:t>
            </a:r>
            <a:r>
              <a:rPr lang="en-US" sz="1800">
                <a:solidFill>
                  <a:srgbClr val="000000"/>
                </a:solidFill>
              </a:rPr>
              <a:t>VNets</a:t>
            </a:r>
            <a:r>
              <a:rPr lang="en-US" sz="1800"/>
              <a:t> to your on-premises network.</a:t>
            </a:r>
          </a:p>
          <a:p>
            <a:pPr lvl="1">
              <a:spcBef>
                <a:spcPts val="200"/>
              </a:spcBef>
            </a:pPr>
            <a:r>
              <a:rPr lang="en-US" sz="1400">
                <a:solidFill>
                  <a:srgbClr val="000000"/>
                </a:solidFill>
              </a:rPr>
              <a:t>Internet Protocol security (IPsec)</a:t>
            </a:r>
            <a:r>
              <a:rPr lang="en-US" sz="1400"/>
              <a:t> VPN</a:t>
            </a:r>
          </a:p>
          <a:p>
            <a:pPr lvl="1">
              <a:spcBef>
                <a:spcPts val="200"/>
              </a:spcBef>
            </a:pPr>
            <a:r>
              <a:rPr lang="en-US" sz="1400">
                <a:solidFill>
                  <a:srgbClr val="000000"/>
                </a:solidFill>
              </a:rPr>
              <a:t>ExpressRoute</a:t>
            </a:r>
            <a:endParaRPr lang="en-US" sz="1400">
              <a:solidFill>
                <a:srgbClr val="000000"/>
              </a:solidFill>
              <a:latin typeface="Arial" panose="020B0604020202020204" pitchFamily="34" charset="0"/>
            </a:endParaRPr>
          </a:p>
          <a:p>
            <a:r>
              <a:rPr lang="en-US" sz="1800"/>
              <a:t>Network traffic can be filtered </a:t>
            </a:r>
            <a:br>
              <a:rPr lang="en-US" sz="1800"/>
            </a:br>
            <a:r>
              <a:rPr lang="en-US" sz="1800"/>
              <a:t>inbound and outbound by </a:t>
            </a:r>
            <a:br>
              <a:rPr lang="en-US" sz="1800"/>
            </a:br>
            <a:r>
              <a:rPr lang="en-US" sz="1800"/>
              <a:t>source IP address and port, </a:t>
            </a:r>
            <a:br>
              <a:rPr lang="en-US" sz="1800"/>
            </a:br>
            <a:r>
              <a:rPr lang="en-US" sz="1800">
                <a:solidFill>
                  <a:srgbClr val="000000"/>
                </a:solidFill>
              </a:rPr>
              <a:t>destination IP and</a:t>
            </a:r>
            <a:r>
              <a:rPr lang="en-US" sz="1800"/>
              <a:t> port, and </a:t>
            </a:r>
            <a:br>
              <a:rPr lang="en-US" sz="1800"/>
            </a:br>
            <a:r>
              <a:rPr lang="en-US" sz="1800"/>
              <a:t>protocol.</a:t>
            </a:r>
          </a:p>
          <a:p>
            <a:endParaRPr lang="en-US"/>
          </a:p>
        </p:txBody>
      </p:sp>
      <p:sp>
        <p:nvSpPr>
          <p:cNvPr id="4" name="Text Placeholder 3">
            <a:extLst>
              <a:ext uri="{FF2B5EF4-FFF2-40B4-BE49-F238E27FC236}">
                <a16:creationId xmlns:a16="http://schemas.microsoft.com/office/drawing/2014/main" id="{D675124C-591F-49C0-9687-EB23DFCA7513}"/>
              </a:ext>
            </a:extLst>
          </p:cNvPr>
          <p:cNvSpPr>
            <a:spLocks noGrp="1"/>
          </p:cNvSpPr>
          <p:nvPr>
            <p:ph type="body" idx="10"/>
          </p:nvPr>
        </p:nvSpPr>
        <p:spPr/>
        <p:txBody>
          <a:bodyPr/>
          <a:lstStyle/>
          <a:p>
            <a:r>
              <a:rPr lang="en-US"/>
              <a:t>Definition</a:t>
            </a:r>
          </a:p>
        </p:txBody>
      </p:sp>
      <p:sp>
        <p:nvSpPr>
          <p:cNvPr id="5" name="Slide Number Placeholder 4">
            <a:extLst>
              <a:ext uri="{FF2B5EF4-FFF2-40B4-BE49-F238E27FC236}">
                <a16:creationId xmlns:a16="http://schemas.microsoft.com/office/drawing/2014/main" id="{726A658C-0829-4693-A79C-1F43DCE1E179}"/>
              </a:ext>
            </a:extLst>
          </p:cNvPr>
          <p:cNvSpPr>
            <a:spLocks noGrp="1"/>
          </p:cNvSpPr>
          <p:nvPr>
            <p:ph type="sldNum" sz="quarter" idx="4"/>
          </p:nvPr>
        </p:nvSpPr>
        <p:spPr/>
        <p:txBody>
          <a:bodyPr/>
          <a:lstStyle/>
          <a:p>
            <a:fld id="{92978B7E-5EBE-134C-B481-E4E8CA36F800}" type="slidenum">
              <a:rPr lang="en-US" smtClean="0"/>
              <a:pPr/>
              <a:t>5</a:t>
            </a:fld>
            <a:endParaRPr lang="en-US"/>
          </a:p>
        </p:txBody>
      </p:sp>
      <p:sp>
        <p:nvSpPr>
          <p:cNvPr id="6" name="Text Placeholder 5">
            <a:extLst>
              <a:ext uri="{FF2B5EF4-FFF2-40B4-BE49-F238E27FC236}">
                <a16:creationId xmlns:a16="http://schemas.microsoft.com/office/drawing/2014/main" id="{396ECBB8-7BF8-404A-8D89-99969AE86949}"/>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D2B47BFD-3435-4ADD-BCA4-34967C4E7AB6}"/>
              </a:ext>
            </a:extLst>
          </p:cNvPr>
          <p:cNvSpPr>
            <a:spLocks noGrp="1"/>
          </p:cNvSpPr>
          <p:nvPr>
            <p:ph type="ftr" sz="quarter" idx="3"/>
          </p:nvPr>
        </p:nvSpPr>
        <p:spPr/>
        <p:txBody>
          <a:bodyPr/>
          <a:lstStyle/>
          <a:p>
            <a:pPr>
              <a:defRPr/>
            </a:pPr>
            <a:r>
              <a:rPr lang="en-US"/>
              <a:t>© 2019 NetApp, Inc. All rights reserved. </a:t>
            </a:r>
          </a:p>
        </p:txBody>
      </p:sp>
      <p:pic>
        <p:nvPicPr>
          <p:cNvPr id="8" name="Picture 7">
            <a:extLst>
              <a:ext uri="{FF2B5EF4-FFF2-40B4-BE49-F238E27FC236}">
                <a16:creationId xmlns:a16="http://schemas.microsoft.com/office/drawing/2014/main" id="{6913A35A-158F-4917-9F45-17ED01388E6B}"/>
              </a:ext>
            </a:extLst>
          </p:cNvPr>
          <p:cNvPicPr>
            <a:picLocks noChangeAspect="1"/>
          </p:cNvPicPr>
          <p:nvPr/>
        </p:nvPicPr>
        <p:blipFill>
          <a:blip r:embed="rId3"/>
          <a:stretch>
            <a:fillRect/>
          </a:stretch>
        </p:blipFill>
        <p:spPr>
          <a:xfrm>
            <a:off x="3938016" y="2675906"/>
            <a:ext cx="5505243" cy="2376165"/>
          </a:xfrm>
          <a:prstGeom prst="rect">
            <a:avLst/>
          </a:prstGeom>
          <a:ln>
            <a:solidFill>
              <a:schemeClr val="accent1"/>
            </a:solidFill>
            <a:prstDash val="sysDot"/>
          </a:ln>
        </p:spPr>
      </p:pic>
    </p:spTree>
    <p:extLst>
      <p:ext uri="{BB962C8B-B14F-4D97-AF65-F5344CB8AC3E}">
        <p14:creationId xmlns:p14="http://schemas.microsoft.com/office/powerpoint/2010/main" val="1156814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3072-D5A7-4B44-A9D7-F123DA86B067}"/>
              </a:ext>
            </a:extLst>
          </p:cNvPr>
          <p:cNvSpPr>
            <a:spLocks noGrp="1"/>
          </p:cNvSpPr>
          <p:nvPr>
            <p:ph type="title"/>
          </p:nvPr>
        </p:nvSpPr>
        <p:spPr/>
        <p:txBody>
          <a:bodyPr/>
          <a:lstStyle/>
          <a:p>
            <a:r>
              <a:rPr lang="en-US"/>
              <a:t>Azure: </a:t>
            </a:r>
            <a:r>
              <a:rPr lang="en-US">
                <a:solidFill>
                  <a:srgbClr val="0067C5"/>
                </a:solidFill>
              </a:rPr>
              <a:t>VNet</a:t>
            </a:r>
            <a:endParaRPr lang="en-US">
              <a:solidFill>
                <a:srgbClr val="0067C5"/>
              </a:solidFill>
              <a:latin typeface="Arial" panose="020B0604020202020204" pitchFamily="34" charset="0"/>
            </a:endParaRPr>
          </a:p>
        </p:txBody>
      </p:sp>
      <p:sp>
        <p:nvSpPr>
          <p:cNvPr id="3" name="Content Placeholder 2">
            <a:extLst>
              <a:ext uri="{FF2B5EF4-FFF2-40B4-BE49-F238E27FC236}">
                <a16:creationId xmlns:a16="http://schemas.microsoft.com/office/drawing/2014/main" id="{7934814B-54A8-4CA8-89E7-B957C565E574}"/>
              </a:ext>
            </a:extLst>
          </p:cNvPr>
          <p:cNvSpPr>
            <a:spLocks noGrp="1"/>
          </p:cNvSpPr>
          <p:nvPr>
            <p:ph sz="quarter" idx="14"/>
          </p:nvPr>
        </p:nvSpPr>
        <p:spPr>
          <a:xfrm>
            <a:off x="210494" y="1288916"/>
            <a:ext cx="4123259" cy="3867284"/>
          </a:xfrm>
        </p:spPr>
        <p:txBody>
          <a:bodyPr anchor="ctr"/>
          <a:lstStyle/>
          <a:p>
            <a:r>
              <a:rPr lang="en-US"/>
              <a:t>Subnets</a:t>
            </a:r>
          </a:p>
          <a:p>
            <a:pPr lvl="1"/>
            <a:r>
              <a:rPr lang="en-US"/>
              <a:t>Subnets segment the network into manageable sections.</a:t>
            </a:r>
          </a:p>
          <a:p>
            <a:pPr lvl="1"/>
            <a:r>
              <a:rPr lang="en-US"/>
              <a:t>All services are available across subnets.</a:t>
            </a:r>
          </a:p>
          <a:p>
            <a:r>
              <a:rPr lang="en-US"/>
              <a:t>Network Security Groups (NSGs)</a:t>
            </a:r>
          </a:p>
          <a:p>
            <a:pPr lvl="1"/>
            <a:r>
              <a:rPr lang="en-US"/>
              <a:t>NSGs provide rules to </a:t>
            </a:r>
            <a:r>
              <a:rPr lang="en-US">
                <a:solidFill>
                  <a:srgbClr val="000000"/>
                </a:solidFill>
              </a:rPr>
              <a:t>allow</a:t>
            </a:r>
            <a:br>
              <a:rPr lang="en-US"/>
            </a:br>
            <a:r>
              <a:rPr lang="en-US"/>
              <a:t>or deny traffic.</a:t>
            </a:r>
          </a:p>
          <a:p>
            <a:pPr lvl="1"/>
            <a:r>
              <a:rPr lang="en-US"/>
              <a:t>NSGs are associated with</a:t>
            </a:r>
            <a:br>
              <a:rPr lang="en-US"/>
            </a:br>
            <a:r>
              <a:rPr lang="en-US"/>
              <a:t>subnets or</a:t>
            </a:r>
            <a:br>
              <a:rPr lang="en-US"/>
            </a:br>
            <a:r>
              <a:rPr lang="en-US">
                <a:solidFill>
                  <a:srgbClr val="000000"/>
                </a:solidFill>
              </a:rPr>
              <a:t>network interface cards (NICs).</a:t>
            </a:r>
            <a:endParaRPr lang="en-US"/>
          </a:p>
        </p:txBody>
      </p:sp>
      <p:sp>
        <p:nvSpPr>
          <p:cNvPr id="4" name="Text Placeholder 3">
            <a:extLst>
              <a:ext uri="{FF2B5EF4-FFF2-40B4-BE49-F238E27FC236}">
                <a16:creationId xmlns:a16="http://schemas.microsoft.com/office/drawing/2014/main" id="{3A25C69F-A8EF-41EE-B70B-6A829CE05663}"/>
              </a:ext>
            </a:extLst>
          </p:cNvPr>
          <p:cNvSpPr>
            <a:spLocks noGrp="1"/>
          </p:cNvSpPr>
          <p:nvPr>
            <p:ph type="body" idx="10"/>
          </p:nvPr>
        </p:nvSpPr>
        <p:spPr/>
        <p:txBody>
          <a:bodyPr/>
          <a:lstStyle/>
          <a:p>
            <a:r>
              <a:rPr lang="en-US"/>
              <a:t>Components</a:t>
            </a:r>
          </a:p>
          <a:p>
            <a:endParaRPr lang="en-US"/>
          </a:p>
        </p:txBody>
      </p:sp>
      <p:sp>
        <p:nvSpPr>
          <p:cNvPr id="5" name="Slide Number Placeholder 4">
            <a:extLst>
              <a:ext uri="{FF2B5EF4-FFF2-40B4-BE49-F238E27FC236}">
                <a16:creationId xmlns:a16="http://schemas.microsoft.com/office/drawing/2014/main" id="{2B8BD078-4A52-4502-93BB-ACC36C9CDF8D}"/>
              </a:ext>
            </a:extLst>
          </p:cNvPr>
          <p:cNvSpPr>
            <a:spLocks noGrp="1"/>
          </p:cNvSpPr>
          <p:nvPr>
            <p:ph type="sldNum" sz="quarter" idx="4"/>
          </p:nvPr>
        </p:nvSpPr>
        <p:spPr/>
        <p:txBody>
          <a:bodyPr/>
          <a:lstStyle/>
          <a:p>
            <a:fld id="{92978B7E-5EBE-134C-B481-E4E8CA36F800}" type="slidenum">
              <a:rPr lang="en-US" smtClean="0"/>
              <a:pPr/>
              <a:t>6</a:t>
            </a:fld>
            <a:endParaRPr lang="en-US"/>
          </a:p>
        </p:txBody>
      </p:sp>
      <p:sp>
        <p:nvSpPr>
          <p:cNvPr id="17" name="Text Placeholder 16">
            <a:extLst>
              <a:ext uri="{FF2B5EF4-FFF2-40B4-BE49-F238E27FC236}">
                <a16:creationId xmlns:a16="http://schemas.microsoft.com/office/drawing/2014/main" id="{87A2F6E3-AE23-554A-8635-C06F3BF820DE}"/>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A2266982-9526-4977-BB01-839B431390FC}"/>
              </a:ext>
            </a:extLst>
          </p:cNvPr>
          <p:cNvSpPr>
            <a:spLocks noGrp="1"/>
          </p:cNvSpPr>
          <p:nvPr>
            <p:ph type="ftr" sz="quarter" idx="3"/>
          </p:nvPr>
        </p:nvSpPr>
        <p:spPr/>
        <p:txBody>
          <a:bodyPr/>
          <a:lstStyle/>
          <a:p>
            <a:pPr>
              <a:defRPr/>
            </a:pPr>
            <a:r>
              <a:rPr lang="en-US"/>
              <a:t>© 2019 NetApp, Inc. All rights reserved. </a:t>
            </a:r>
          </a:p>
        </p:txBody>
      </p:sp>
      <p:grpSp>
        <p:nvGrpSpPr>
          <p:cNvPr id="6" name="Group 5">
            <a:extLst>
              <a:ext uri="{FF2B5EF4-FFF2-40B4-BE49-F238E27FC236}">
                <a16:creationId xmlns:a16="http://schemas.microsoft.com/office/drawing/2014/main" id="{4B17BDD0-A86D-7041-8308-537CA652E848}"/>
              </a:ext>
            </a:extLst>
          </p:cNvPr>
          <p:cNvGrpSpPr/>
          <p:nvPr/>
        </p:nvGrpSpPr>
        <p:grpSpPr>
          <a:xfrm>
            <a:off x="4451705" y="2171359"/>
            <a:ext cx="4911751" cy="2102398"/>
            <a:chOff x="3992301" y="1915125"/>
            <a:chExt cx="5371156" cy="2299039"/>
          </a:xfrm>
        </p:grpSpPr>
        <p:sp>
          <p:nvSpPr>
            <p:cNvPr id="8" name="Rectangle: Rounded Corners 7">
              <a:extLst>
                <a:ext uri="{FF2B5EF4-FFF2-40B4-BE49-F238E27FC236}">
                  <a16:creationId xmlns:a16="http://schemas.microsoft.com/office/drawing/2014/main" id="{0B508626-0023-4B2F-9CAF-4D97AA78BF0E}"/>
                </a:ext>
              </a:extLst>
            </p:cNvPr>
            <p:cNvSpPr/>
            <p:nvPr/>
          </p:nvSpPr>
          <p:spPr>
            <a:xfrm>
              <a:off x="3992301" y="1915125"/>
              <a:ext cx="5371156" cy="2299039"/>
            </a:xfrm>
            <a:prstGeom prst="roundRect">
              <a:avLst>
                <a:gd name="adj" fmla="val 0"/>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grpSp>
          <p:nvGrpSpPr>
            <p:cNvPr id="9" name="Group 8">
              <a:extLst>
                <a:ext uri="{FF2B5EF4-FFF2-40B4-BE49-F238E27FC236}">
                  <a16:creationId xmlns:a16="http://schemas.microsoft.com/office/drawing/2014/main" id="{3682D479-540C-4CE1-AFCF-69F97223608A}"/>
                </a:ext>
              </a:extLst>
            </p:cNvPr>
            <p:cNvGrpSpPr/>
            <p:nvPr/>
          </p:nvGrpSpPr>
          <p:grpSpPr>
            <a:xfrm>
              <a:off x="4218810" y="2384651"/>
              <a:ext cx="1743317" cy="1403758"/>
              <a:chOff x="4388469" y="3222558"/>
              <a:chExt cx="1543650" cy="1403758"/>
            </a:xfrm>
          </p:grpSpPr>
          <p:sp>
            <p:nvSpPr>
              <p:cNvPr id="10" name="Rectangle 9">
                <a:extLst>
                  <a:ext uri="{FF2B5EF4-FFF2-40B4-BE49-F238E27FC236}">
                    <a16:creationId xmlns:a16="http://schemas.microsoft.com/office/drawing/2014/main" id="{5E4E8EF4-1760-4A16-ACEB-F9AC7A80F633}"/>
                  </a:ext>
                </a:extLst>
              </p:cNvPr>
              <p:cNvSpPr/>
              <p:nvPr/>
            </p:nvSpPr>
            <p:spPr>
              <a:xfrm>
                <a:off x="4388469" y="3222558"/>
                <a:ext cx="1543650" cy="140375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1" name="Rectangle 10">
                <a:extLst>
                  <a:ext uri="{FF2B5EF4-FFF2-40B4-BE49-F238E27FC236}">
                    <a16:creationId xmlns:a16="http://schemas.microsoft.com/office/drawing/2014/main" id="{148C31E5-F6F1-49FA-9CD2-05B27E0B2BE7}"/>
                  </a:ext>
                </a:extLst>
              </p:cNvPr>
              <p:cNvSpPr/>
              <p:nvPr/>
            </p:nvSpPr>
            <p:spPr>
              <a:xfrm>
                <a:off x="4388469" y="4206059"/>
                <a:ext cx="1543650" cy="41408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Front-End</a:t>
                </a:r>
                <a:r>
                  <a:rPr lang="en-US" sz="1400"/>
                  <a:t> Subnet</a:t>
                </a:r>
              </a:p>
            </p:txBody>
          </p:sp>
        </p:grpSp>
        <p:grpSp>
          <p:nvGrpSpPr>
            <p:cNvPr id="12" name="Group 11">
              <a:extLst>
                <a:ext uri="{FF2B5EF4-FFF2-40B4-BE49-F238E27FC236}">
                  <a16:creationId xmlns:a16="http://schemas.microsoft.com/office/drawing/2014/main" id="{165CFBE6-0312-452F-93A7-A2DAA86BD61C}"/>
                </a:ext>
              </a:extLst>
            </p:cNvPr>
            <p:cNvGrpSpPr/>
            <p:nvPr/>
          </p:nvGrpSpPr>
          <p:grpSpPr>
            <a:xfrm>
              <a:off x="6187146" y="2384651"/>
              <a:ext cx="1743317" cy="1403758"/>
              <a:chOff x="4388469" y="3222558"/>
              <a:chExt cx="1543650" cy="1403758"/>
            </a:xfrm>
          </p:grpSpPr>
          <p:sp>
            <p:nvSpPr>
              <p:cNvPr id="13" name="Rectangle 12">
                <a:extLst>
                  <a:ext uri="{FF2B5EF4-FFF2-40B4-BE49-F238E27FC236}">
                    <a16:creationId xmlns:a16="http://schemas.microsoft.com/office/drawing/2014/main" id="{C81BA9ED-743C-4E7B-9EB6-634B21ACE9CB}"/>
                  </a:ext>
                </a:extLst>
              </p:cNvPr>
              <p:cNvSpPr/>
              <p:nvPr/>
            </p:nvSpPr>
            <p:spPr>
              <a:xfrm>
                <a:off x="4388469" y="3222558"/>
                <a:ext cx="1543650" cy="140375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4" name="Rectangle 13">
                <a:extLst>
                  <a:ext uri="{FF2B5EF4-FFF2-40B4-BE49-F238E27FC236}">
                    <a16:creationId xmlns:a16="http://schemas.microsoft.com/office/drawing/2014/main" id="{BEA86C07-4454-4D90-9AAA-36A256D8BCC5}"/>
                  </a:ext>
                </a:extLst>
              </p:cNvPr>
              <p:cNvSpPr/>
              <p:nvPr/>
            </p:nvSpPr>
            <p:spPr>
              <a:xfrm>
                <a:off x="4388469" y="4206059"/>
                <a:ext cx="1543650" cy="414085"/>
              </a:xfrm>
              <a:prstGeom prst="rect">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Back-End</a:t>
                </a:r>
                <a:r>
                  <a:rPr lang="en-US" sz="1400"/>
                  <a:t> Subnet</a:t>
                </a:r>
              </a:p>
            </p:txBody>
          </p:sp>
        </p:grpSp>
        <p:pic>
          <p:nvPicPr>
            <p:cNvPr id="15" name="Picture 14">
              <a:extLst>
                <a:ext uri="{FF2B5EF4-FFF2-40B4-BE49-F238E27FC236}">
                  <a16:creationId xmlns:a16="http://schemas.microsoft.com/office/drawing/2014/main" id="{381268C2-297F-4545-8A8D-3245DE34BD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5043" y="2891163"/>
              <a:ext cx="780290" cy="780290"/>
            </a:xfrm>
            <a:prstGeom prst="rect">
              <a:avLst/>
            </a:prstGeom>
          </p:spPr>
        </p:pic>
        <p:pic>
          <p:nvPicPr>
            <p:cNvPr id="16" name="Picture 15">
              <a:extLst>
                <a:ext uri="{FF2B5EF4-FFF2-40B4-BE49-F238E27FC236}">
                  <a16:creationId xmlns:a16="http://schemas.microsoft.com/office/drawing/2014/main" id="{61FE776B-1A70-49BD-B96A-EFBF034667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8831" y="2465966"/>
              <a:ext cx="831009" cy="850395"/>
            </a:xfrm>
            <a:prstGeom prst="rect">
              <a:avLst/>
            </a:prstGeom>
          </p:spPr>
        </p:pic>
      </p:grpSp>
    </p:spTree>
    <p:extLst>
      <p:ext uri="{BB962C8B-B14F-4D97-AF65-F5344CB8AC3E}">
        <p14:creationId xmlns:p14="http://schemas.microsoft.com/office/powerpoint/2010/main" val="346474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430CC9-D178-405F-97BF-8B166FEF4C8D}"/>
              </a:ext>
            </a:extLst>
          </p:cNvPr>
          <p:cNvSpPr>
            <a:spLocks noGrp="1"/>
          </p:cNvSpPr>
          <p:nvPr>
            <p:ph type="title"/>
          </p:nvPr>
        </p:nvSpPr>
        <p:spPr/>
        <p:txBody>
          <a:bodyPr/>
          <a:lstStyle/>
          <a:p>
            <a:r>
              <a:rPr lang="en-US"/>
              <a:t>Azure: </a:t>
            </a:r>
            <a:r>
              <a:rPr lang="en-US">
                <a:solidFill>
                  <a:srgbClr val="0067C5"/>
                </a:solidFill>
              </a:rPr>
              <a:t>VNet</a:t>
            </a:r>
            <a:endParaRPr lang="en-US">
              <a:solidFill>
                <a:srgbClr val="0067C5"/>
              </a:solidFill>
              <a:latin typeface="Arial" panose="020B0604020202020204" pitchFamily="34" charset="0"/>
            </a:endParaRPr>
          </a:p>
        </p:txBody>
      </p:sp>
      <p:sp>
        <p:nvSpPr>
          <p:cNvPr id="9" name="Text Placeholder 8">
            <a:extLst>
              <a:ext uri="{FF2B5EF4-FFF2-40B4-BE49-F238E27FC236}">
                <a16:creationId xmlns:a16="http://schemas.microsoft.com/office/drawing/2014/main" id="{FA1F7E55-4299-472A-A84C-08C19AC243FB}"/>
              </a:ext>
            </a:extLst>
          </p:cNvPr>
          <p:cNvSpPr>
            <a:spLocks noGrp="1"/>
          </p:cNvSpPr>
          <p:nvPr>
            <p:ph type="body" idx="10"/>
          </p:nvPr>
        </p:nvSpPr>
        <p:spPr/>
        <p:txBody>
          <a:bodyPr/>
          <a:lstStyle/>
          <a:p>
            <a:r>
              <a:rPr lang="en-US"/>
              <a:t>Example configuration</a:t>
            </a:r>
          </a:p>
        </p:txBody>
      </p:sp>
      <p:sp>
        <p:nvSpPr>
          <p:cNvPr id="5" name="Slide Number Placeholder 4">
            <a:extLst>
              <a:ext uri="{FF2B5EF4-FFF2-40B4-BE49-F238E27FC236}">
                <a16:creationId xmlns:a16="http://schemas.microsoft.com/office/drawing/2014/main" id="{203CED92-D6EB-4CD4-95C8-459BE8FE7148}"/>
              </a:ext>
            </a:extLst>
          </p:cNvPr>
          <p:cNvSpPr>
            <a:spLocks noGrp="1"/>
          </p:cNvSpPr>
          <p:nvPr>
            <p:ph type="sldNum" sz="quarter" idx="4"/>
          </p:nvPr>
        </p:nvSpPr>
        <p:spPr/>
        <p:txBody>
          <a:bodyPr/>
          <a:lstStyle/>
          <a:p>
            <a:fld id="{92978B7E-5EBE-134C-B481-E4E8CA36F800}" type="slidenum">
              <a:rPr lang="en-US" smtClean="0"/>
              <a:pPr/>
              <a:t>7</a:t>
            </a:fld>
            <a:endParaRPr lang="en-US"/>
          </a:p>
        </p:txBody>
      </p:sp>
      <p:sp>
        <p:nvSpPr>
          <p:cNvPr id="2" name="Text Placeholder 1">
            <a:extLst>
              <a:ext uri="{FF2B5EF4-FFF2-40B4-BE49-F238E27FC236}">
                <a16:creationId xmlns:a16="http://schemas.microsoft.com/office/drawing/2014/main" id="{1D7E33F9-0DB8-2B42-A4C1-67655EE3E03A}"/>
              </a:ext>
            </a:extLst>
          </p:cNvPr>
          <p:cNvSpPr>
            <a:spLocks noGrp="1"/>
          </p:cNvSpPr>
          <p:nvPr>
            <p:ph type="body" sz="quarter" idx="16"/>
          </p:nvPr>
        </p:nvSpPr>
        <p:spPr/>
        <p:txBody>
          <a:bodyPr/>
          <a:lstStyle/>
          <a:p>
            <a:endParaRPr lang="en-US"/>
          </a:p>
        </p:txBody>
      </p:sp>
      <p:sp>
        <p:nvSpPr>
          <p:cNvPr id="7" name="Footer Placeholder 6">
            <a:extLst>
              <a:ext uri="{FF2B5EF4-FFF2-40B4-BE49-F238E27FC236}">
                <a16:creationId xmlns:a16="http://schemas.microsoft.com/office/drawing/2014/main" id="{A98CA2C1-18BB-4342-BD26-312C4E754CC3}"/>
              </a:ext>
            </a:extLst>
          </p:cNvPr>
          <p:cNvSpPr>
            <a:spLocks noGrp="1"/>
          </p:cNvSpPr>
          <p:nvPr>
            <p:ph type="ftr" sz="quarter" idx="3"/>
          </p:nvPr>
        </p:nvSpPr>
        <p:spPr/>
        <p:txBody>
          <a:bodyPr/>
          <a:lstStyle/>
          <a:p>
            <a:pPr>
              <a:defRPr/>
            </a:pPr>
            <a:r>
              <a:rPr lang="en-US"/>
              <a:t>© 2019 NetApp, Inc. All rights reserved. </a:t>
            </a:r>
          </a:p>
        </p:txBody>
      </p:sp>
      <p:pic>
        <p:nvPicPr>
          <p:cNvPr id="11" name="Picture 10" descr="A picture containing thing&#10;&#10;Description generated with high confidence">
            <a:extLst>
              <a:ext uri="{FF2B5EF4-FFF2-40B4-BE49-F238E27FC236}">
                <a16:creationId xmlns:a16="http://schemas.microsoft.com/office/drawing/2014/main" id="{4140C623-D039-4361-9ACD-145A8747BB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9638" y="2471233"/>
            <a:ext cx="429131" cy="572174"/>
          </a:xfrm>
          <a:prstGeom prst="rect">
            <a:avLst/>
          </a:prstGeom>
        </p:spPr>
      </p:pic>
      <p:pic>
        <p:nvPicPr>
          <p:cNvPr id="12" name="Picture 11">
            <a:extLst>
              <a:ext uri="{FF2B5EF4-FFF2-40B4-BE49-F238E27FC236}">
                <a16:creationId xmlns:a16="http://schemas.microsoft.com/office/drawing/2014/main" id="{012B219F-2EE9-4B69-8F87-A702C9A197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61781" y="2020498"/>
            <a:ext cx="447180" cy="447180"/>
          </a:xfrm>
          <a:prstGeom prst="rect">
            <a:avLst/>
          </a:prstGeom>
        </p:spPr>
      </p:pic>
      <p:sp>
        <p:nvSpPr>
          <p:cNvPr id="13" name="Rectangle: Rounded Corners 12">
            <a:extLst>
              <a:ext uri="{FF2B5EF4-FFF2-40B4-BE49-F238E27FC236}">
                <a16:creationId xmlns:a16="http://schemas.microsoft.com/office/drawing/2014/main" id="{DC09E1F1-F508-419F-8465-49C99E7001AF}"/>
              </a:ext>
            </a:extLst>
          </p:cNvPr>
          <p:cNvSpPr/>
          <p:nvPr/>
        </p:nvSpPr>
        <p:spPr>
          <a:xfrm>
            <a:off x="2519482" y="2075346"/>
            <a:ext cx="5702709" cy="2851355"/>
          </a:xfrm>
          <a:prstGeom prst="roundRect">
            <a:avLst>
              <a:gd name="adj" fmla="val 0"/>
            </a:avLst>
          </a:prstGeom>
          <a:solidFill>
            <a:schemeClr val="bg2">
              <a:lumMod val="20000"/>
              <a:lumOff val="80000"/>
            </a:schemeClr>
          </a:solid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pic>
        <p:nvPicPr>
          <p:cNvPr id="14" name="Picture 13">
            <a:extLst>
              <a:ext uri="{FF2B5EF4-FFF2-40B4-BE49-F238E27FC236}">
                <a16:creationId xmlns:a16="http://schemas.microsoft.com/office/drawing/2014/main" id="{1041F2C0-2974-427C-AE7C-B0944A4741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1512" y="682861"/>
            <a:ext cx="1558648" cy="1349295"/>
          </a:xfrm>
          <a:prstGeom prst="rect">
            <a:avLst/>
          </a:prstGeom>
        </p:spPr>
      </p:pic>
      <p:sp>
        <p:nvSpPr>
          <p:cNvPr id="15" name="TextBox 14">
            <a:extLst>
              <a:ext uri="{FF2B5EF4-FFF2-40B4-BE49-F238E27FC236}">
                <a16:creationId xmlns:a16="http://schemas.microsoft.com/office/drawing/2014/main" id="{EFAF98AA-54AB-4D5C-9247-9A9591CA5F6A}"/>
              </a:ext>
            </a:extLst>
          </p:cNvPr>
          <p:cNvSpPr txBox="1"/>
          <p:nvPr/>
        </p:nvSpPr>
        <p:spPr>
          <a:xfrm>
            <a:off x="4977751" y="1303340"/>
            <a:ext cx="817081" cy="336180"/>
          </a:xfrm>
          <a:prstGeom prst="rect">
            <a:avLst/>
          </a:prstGeom>
        </p:spPr>
        <p:txBody>
          <a:bodyPr vert="horz" wrap="none" lIns="91440" tIns="45720" rIns="91440" bIns="45720" rtlCol="0" anchor="ctr">
            <a:noAutofit/>
          </a:bodyPr>
          <a:lstStyle/>
          <a:p>
            <a:pPr marL="0" marR="0" indent="0" algn="l" defTabSz="914400" rtl="0" eaLnBrk="1" fontAlgn="auto" latinLnBrk="0" hangingPunct="1">
              <a:lnSpc>
                <a:spcPct val="95000"/>
              </a:lnSpc>
              <a:spcBef>
                <a:spcPts val="400"/>
              </a:spcBef>
              <a:spcAft>
                <a:spcPts val="200"/>
              </a:spcAft>
              <a:buClrTx/>
              <a:buSzTx/>
              <a:buFontTx/>
              <a:buNone/>
              <a:tabLst/>
            </a:pPr>
            <a:r>
              <a:rPr kumimoji="0" lang="en-US" sz="1400" b="0" i="0" u="none" strike="noStrike" kern="1200" cap="none" spc="0" normalizeH="0" baseline="0" noProof="0">
                <a:ln>
                  <a:noFill/>
                </a:ln>
                <a:solidFill>
                  <a:sysClr val="windowText" lastClr="000000"/>
                </a:solidFill>
                <a:effectLst/>
                <a:uLnTx/>
                <a:uFillTx/>
                <a:latin typeface="+mn-lt"/>
              </a:rPr>
              <a:t>Internet</a:t>
            </a:r>
          </a:p>
        </p:txBody>
      </p:sp>
      <p:sp>
        <p:nvSpPr>
          <p:cNvPr id="16" name="Rectangle 15">
            <a:extLst>
              <a:ext uri="{FF2B5EF4-FFF2-40B4-BE49-F238E27FC236}">
                <a16:creationId xmlns:a16="http://schemas.microsoft.com/office/drawing/2014/main" id="{E42E35EF-AD8E-41DF-8DD5-0D2A15A2E254}"/>
              </a:ext>
            </a:extLst>
          </p:cNvPr>
          <p:cNvSpPr/>
          <p:nvPr/>
        </p:nvSpPr>
        <p:spPr>
          <a:xfrm>
            <a:off x="2703972" y="2641385"/>
            <a:ext cx="2133417" cy="1983318"/>
          </a:xfrm>
          <a:prstGeom prst="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7" name="Rectangle 16">
            <a:extLst>
              <a:ext uri="{FF2B5EF4-FFF2-40B4-BE49-F238E27FC236}">
                <a16:creationId xmlns:a16="http://schemas.microsoft.com/office/drawing/2014/main" id="{8D64CC00-6E31-4DDE-9585-22E46044DD74}"/>
              </a:ext>
            </a:extLst>
          </p:cNvPr>
          <p:cNvSpPr/>
          <p:nvPr/>
        </p:nvSpPr>
        <p:spPr>
          <a:xfrm>
            <a:off x="5914305" y="2641385"/>
            <a:ext cx="2112145" cy="1983318"/>
          </a:xfrm>
          <a:prstGeom prst="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a:p>
        </p:txBody>
      </p:sp>
      <p:sp>
        <p:nvSpPr>
          <p:cNvPr id="18" name="Rectangle 17">
            <a:extLst>
              <a:ext uri="{FF2B5EF4-FFF2-40B4-BE49-F238E27FC236}">
                <a16:creationId xmlns:a16="http://schemas.microsoft.com/office/drawing/2014/main" id="{6733E22E-1857-462B-96B2-709C29C09737}"/>
              </a:ext>
            </a:extLst>
          </p:cNvPr>
          <p:cNvSpPr/>
          <p:nvPr/>
        </p:nvSpPr>
        <p:spPr>
          <a:xfrm>
            <a:off x="2703973" y="4356052"/>
            <a:ext cx="2133417" cy="29245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Front-End</a:t>
            </a:r>
            <a:r>
              <a:rPr lang="en-US" sz="1400"/>
              <a:t> Subnet</a:t>
            </a:r>
          </a:p>
        </p:txBody>
      </p:sp>
      <p:sp>
        <p:nvSpPr>
          <p:cNvPr id="19" name="Rectangle 18">
            <a:extLst>
              <a:ext uri="{FF2B5EF4-FFF2-40B4-BE49-F238E27FC236}">
                <a16:creationId xmlns:a16="http://schemas.microsoft.com/office/drawing/2014/main" id="{F1ECDA79-D9E4-4507-83F0-44CB0FB3D8E7}"/>
              </a:ext>
            </a:extLst>
          </p:cNvPr>
          <p:cNvSpPr/>
          <p:nvPr/>
        </p:nvSpPr>
        <p:spPr>
          <a:xfrm>
            <a:off x="5893034" y="4356052"/>
            <a:ext cx="2133417" cy="29245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US" sz="1400">
                <a:solidFill>
                  <a:srgbClr val="FFFFFF"/>
                </a:solidFill>
              </a:rPr>
              <a:t>Back-End</a:t>
            </a:r>
            <a:r>
              <a:rPr lang="en-US" sz="1400"/>
              <a:t> Subnet</a:t>
            </a:r>
          </a:p>
        </p:txBody>
      </p:sp>
      <p:cxnSp>
        <p:nvCxnSpPr>
          <p:cNvPr id="20" name="Straight Connector 19">
            <a:extLst>
              <a:ext uri="{FF2B5EF4-FFF2-40B4-BE49-F238E27FC236}">
                <a16:creationId xmlns:a16="http://schemas.microsoft.com/office/drawing/2014/main" id="{44F52F4A-15C1-4D61-87FE-045A61D5A8DC}"/>
              </a:ext>
            </a:extLst>
          </p:cNvPr>
          <p:cNvCxnSpPr>
            <a:cxnSpLocks/>
          </p:cNvCxnSpPr>
          <p:nvPr/>
        </p:nvCxnSpPr>
        <p:spPr>
          <a:xfrm>
            <a:off x="5365089" y="1770546"/>
            <a:ext cx="0" cy="6096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45E016F-B160-4C78-A618-F0374D31A5FF}"/>
              </a:ext>
            </a:extLst>
          </p:cNvPr>
          <p:cNvCxnSpPr>
            <a:cxnSpLocks/>
          </p:cNvCxnSpPr>
          <p:nvPr/>
        </p:nvCxnSpPr>
        <p:spPr>
          <a:xfrm flipH="1">
            <a:off x="4809252" y="2454146"/>
            <a:ext cx="555839" cy="55583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61347F0-E2C0-4ADF-A17E-5B473C3F63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84227" y="2129609"/>
            <a:ext cx="555838" cy="555838"/>
          </a:xfrm>
          <a:prstGeom prst="rect">
            <a:avLst/>
          </a:prstGeom>
        </p:spPr>
      </p:pic>
      <p:pic>
        <p:nvPicPr>
          <p:cNvPr id="23" name="Content Placeholder 8">
            <a:extLst>
              <a:ext uri="{FF2B5EF4-FFF2-40B4-BE49-F238E27FC236}">
                <a16:creationId xmlns:a16="http://schemas.microsoft.com/office/drawing/2014/main" id="{AA55466B-3ED2-4C57-8E7F-DD5B582EE6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3216100" y="3133135"/>
            <a:ext cx="556949" cy="55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cxnSp>
        <p:nvCxnSpPr>
          <p:cNvPr id="24" name="Straight Connector 23">
            <a:extLst>
              <a:ext uri="{FF2B5EF4-FFF2-40B4-BE49-F238E27FC236}">
                <a16:creationId xmlns:a16="http://schemas.microsoft.com/office/drawing/2014/main" id="{E6B48462-4D30-4872-B110-5B3B417D4495}"/>
              </a:ext>
            </a:extLst>
          </p:cNvPr>
          <p:cNvCxnSpPr>
            <a:cxnSpLocks/>
            <a:stCxn id="17" idx="1"/>
            <a:endCxn id="16" idx="3"/>
          </p:cNvCxnSpPr>
          <p:nvPr/>
        </p:nvCxnSpPr>
        <p:spPr>
          <a:xfrm flipH="1">
            <a:off x="4837389" y="3633044"/>
            <a:ext cx="107691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AA9D427-C3B7-4C75-930E-6668E3352E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2917" y="3344139"/>
            <a:ext cx="555838" cy="555838"/>
          </a:xfrm>
          <a:prstGeom prst="rect">
            <a:avLst/>
          </a:prstGeom>
        </p:spPr>
      </p:pic>
      <p:pic>
        <p:nvPicPr>
          <p:cNvPr id="26" name="Picture 25">
            <a:extLst>
              <a:ext uri="{FF2B5EF4-FFF2-40B4-BE49-F238E27FC236}">
                <a16:creationId xmlns:a16="http://schemas.microsoft.com/office/drawing/2014/main" id="{2D089C7E-0550-41A5-A284-7A2038F7EA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48308" y="3115173"/>
            <a:ext cx="553801" cy="553801"/>
          </a:xfrm>
          <a:prstGeom prst="rect">
            <a:avLst/>
          </a:prstGeom>
        </p:spPr>
      </p:pic>
      <p:pic>
        <p:nvPicPr>
          <p:cNvPr id="27" name="Picture 26">
            <a:extLst>
              <a:ext uri="{FF2B5EF4-FFF2-40B4-BE49-F238E27FC236}">
                <a16:creationId xmlns:a16="http://schemas.microsoft.com/office/drawing/2014/main" id="{E36C270A-52B5-4ACC-9D82-38D2B34131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8983" y="3714910"/>
            <a:ext cx="553801" cy="553801"/>
          </a:xfrm>
          <a:prstGeom prst="rect">
            <a:avLst/>
          </a:prstGeom>
        </p:spPr>
      </p:pic>
      <p:pic>
        <p:nvPicPr>
          <p:cNvPr id="28" name="Content Placeholder 46">
            <a:extLst>
              <a:ext uri="{FF2B5EF4-FFF2-40B4-BE49-F238E27FC236}">
                <a16:creationId xmlns:a16="http://schemas.microsoft.com/office/drawing/2014/main" id="{4EC1930C-96C3-4AC1-B654-17FA4DED328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auto">
          <a:xfrm>
            <a:off x="3824084" y="3076930"/>
            <a:ext cx="533911" cy="54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29" name="Content Placeholder 46">
            <a:extLst>
              <a:ext uri="{FF2B5EF4-FFF2-40B4-BE49-F238E27FC236}">
                <a16:creationId xmlns:a16="http://schemas.microsoft.com/office/drawing/2014/main" id="{942B74A1-63C3-4466-8030-268C0B0299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33831" y="3693932"/>
            <a:ext cx="564947" cy="564947"/>
          </a:xfrm>
          <a:prstGeom prst="rect">
            <a:avLst/>
          </a:prstGeom>
        </p:spPr>
      </p:pic>
      <p:pic>
        <p:nvPicPr>
          <p:cNvPr id="30" name="Content Placeholder 8">
            <a:extLst>
              <a:ext uri="{FF2B5EF4-FFF2-40B4-BE49-F238E27FC236}">
                <a16:creationId xmlns:a16="http://schemas.microsoft.com/office/drawing/2014/main" id="{4F9C62EC-055E-45BC-BCCF-4E73F1443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369795" y="3167818"/>
            <a:ext cx="556949" cy="55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31" name="Content Placeholder 8">
            <a:extLst>
              <a:ext uri="{FF2B5EF4-FFF2-40B4-BE49-F238E27FC236}">
                <a16:creationId xmlns:a16="http://schemas.microsoft.com/office/drawing/2014/main" id="{ECBEDA90-5C14-4B33-87F7-3CFD6F5455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369794" y="3734599"/>
            <a:ext cx="556949" cy="55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32" name="Content Placeholder 8">
            <a:extLst>
              <a:ext uri="{FF2B5EF4-FFF2-40B4-BE49-F238E27FC236}">
                <a16:creationId xmlns:a16="http://schemas.microsoft.com/office/drawing/2014/main" id="{B4C9D2F1-3D0D-43C1-B8E2-025B16DCEF3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3194048" y="3734599"/>
            <a:ext cx="556949" cy="55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33" name="Rectangle 32">
            <a:extLst>
              <a:ext uri="{FF2B5EF4-FFF2-40B4-BE49-F238E27FC236}">
                <a16:creationId xmlns:a16="http://schemas.microsoft.com/office/drawing/2014/main" id="{DD519CF3-36A3-472E-9845-A0F1EFA682A6}"/>
              </a:ext>
            </a:extLst>
          </p:cNvPr>
          <p:cNvSpPr/>
          <p:nvPr/>
        </p:nvSpPr>
        <p:spPr>
          <a:xfrm>
            <a:off x="7183684" y="2057895"/>
            <a:ext cx="1038507" cy="3702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5000"/>
              </a:lnSpc>
            </a:pPr>
            <a:r>
              <a:rPr lang="en-US" sz="1400">
                <a:solidFill>
                  <a:srgbClr val="FFFFFF"/>
                </a:solidFill>
              </a:rPr>
              <a:t>VNet</a:t>
            </a:r>
            <a:endParaRPr lang="en-US" sz="1400">
              <a:solidFill>
                <a:srgbClr val="FFFFFF"/>
              </a:solidFill>
              <a:latin typeface="Arial" panose="020B0604020202020204" pitchFamily="34" charset="0"/>
            </a:endParaRPr>
          </a:p>
        </p:txBody>
      </p:sp>
      <p:pic>
        <p:nvPicPr>
          <p:cNvPr id="34" name="Picture 33">
            <a:extLst>
              <a:ext uri="{FF2B5EF4-FFF2-40B4-BE49-F238E27FC236}">
                <a16:creationId xmlns:a16="http://schemas.microsoft.com/office/drawing/2014/main" id="{0C6ED78C-16F9-4BCA-BE18-01E01CDC9A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15966" y="3191843"/>
            <a:ext cx="391973" cy="391973"/>
          </a:xfrm>
          <a:prstGeom prst="rect">
            <a:avLst/>
          </a:prstGeom>
        </p:spPr>
      </p:pic>
      <p:pic>
        <p:nvPicPr>
          <p:cNvPr id="35" name="Picture 34">
            <a:extLst>
              <a:ext uri="{FF2B5EF4-FFF2-40B4-BE49-F238E27FC236}">
                <a16:creationId xmlns:a16="http://schemas.microsoft.com/office/drawing/2014/main" id="{572FCFEA-7791-496E-9421-EABD13D1CBA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58073" y="3858965"/>
            <a:ext cx="322870" cy="322870"/>
          </a:xfrm>
          <a:prstGeom prst="rect">
            <a:avLst/>
          </a:prstGeom>
        </p:spPr>
      </p:pic>
      <p:pic>
        <p:nvPicPr>
          <p:cNvPr id="36" name="Picture 35">
            <a:extLst>
              <a:ext uri="{FF2B5EF4-FFF2-40B4-BE49-F238E27FC236}">
                <a16:creationId xmlns:a16="http://schemas.microsoft.com/office/drawing/2014/main" id="{806F3D46-3D00-49F0-B450-57B72D41447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39258" y="2363282"/>
            <a:ext cx="831009" cy="850395"/>
          </a:xfrm>
          <a:prstGeom prst="rect">
            <a:avLst/>
          </a:prstGeom>
        </p:spPr>
      </p:pic>
    </p:spTree>
    <p:extLst>
      <p:ext uri="{BB962C8B-B14F-4D97-AF65-F5344CB8AC3E}">
        <p14:creationId xmlns:p14="http://schemas.microsoft.com/office/powerpoint/2010/main" val="104875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3.63814E-6 1.2037E-6 L 0.00406 0.15451 " pathEditMode="relative" rAng="0" ptsTypes="AA">
                                      <p:cBhvr>
                                        <p:cTn id="12" dur="2000" fill="hold"/>
                                        <p:tgtEl>
                                          <p:spTgt spid="11"/>
                                        </p:tgtEl>
                                        <p:attrNameLst>
                                          <p:attrName>ppt_x</p:attrName>
                                          <p:attrName>ppt_y</p:attrName>
                                        </p:attrNameLst>
                                      </p:cBhvr>
                                      <p:rCtr x="195" y="7726"/>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D918-6FEC-4763-A0F3-56408BE322E0}"/>
              </a:ext>
            </a:extLst>
          </p:cNvPr>
          <p:cNvSpPr>
            <a:spLocks noGrp="1"/>
          </p:cNvSpPr>
          <p:nvPr>
            <p:ph type="title"/>
          </p:nvPr>
        </p:nvSpPr>
        <p:spPr/>
        <p:txBody>
          <a:bodyPr/>
          <a:lstStyle/>
          <a:p>
            <a:r>
              <a:rPr lang="en-US"/>
              <a:t>Azure Connections to On-Premises Networks</a:t>
            </a:r>
          </a:p>
        </p:txBody>
      </p:sp>
      <p:sp>
        <p:nvSpPr>
          <p:cNvPr id="3" name="Text Placeholder 2">
            <a:extLst>
              <a:ext uri="{FF2B5EF4-FFF2-40B4-BE49-F238E27FC236}">
                <a16:creationId xmlns:a16="http://schemas.microsoft.com/office/drawing/2014/main" id="{155FB51F-7D21-3E43-B685-B716BA158B77}"/>
              </a:ext>
            </a:extLst>
          </p:cNvPr>
          <p:cNvSpPr>
            <a:spLocks noGrp="1"/>
          </p:cNvSpPr>
          <p:nvPr>
            <p:ph type="body" idx="10"/>
          </p:nvPr>
        </p:nvSpPr>
        <p:spPr/>
        <p:txBody>
          <a:bodyPr/>
          <a:lstStyle/>
          <a:p>
            <a:endParaRPr lang="en-US"/>
          </a:p>
        </p:txBody>
      </p:sp>
      <p:sp>
        <p:nvSpPr>
          <p:cNvPr id="4" name="Slide Number Placeholder 3">
            <a:extLst>
              <a:ext uri="{FF2B5EF4-FFF2-40B4-BE49-F238E27FC236}">
                <a16:creationId xmlns:a16="http://schemas.microsoft.com/office/drawing/2014/main" id="{A4BC2335-3049-479A-9E67-208AA8318C12}"/>
              </a:ext>
            </a:extLst>
          </p:cNvPr>
          <p:cNvSpPr>
            <a:spLocks noGrp="1"/>
          </p:cNvSpPr>
          <p:nvPr>
            <p:ph type="sldNum" sz="quarter" idx="4"/>
          </p:nvPr>
        </p:nvSpPr>
        <p:spPr/>
        <p:txBody>
          <a:bodyPr/>
          <a:lstStyle/>
          <a:p>
            <a:fld id="{92978B7E-5EBE-134C-B481-E4E8CA36F800}" type="slidenum">
              <a:rPr lang="en-US" smtClean="0"/>
              <a:pPr/>
              <a:t>8</a:t>
            </a:fld>
            <a:endParaRPr lang="en-US"/>
          </a:p>
        </p:txBody>
      </p:sp>
      <p:sp>
        <p:nvSpPr>
          <p:cNvPr id="5" name="Text Placeholder 4">
            <a:extLst>
              <a:ext uri="{FF2B5EF4-FFF2-40B4-BE49-F238E27FC236}">
                <a16:creationId xmlns:a16="http://schemas.microsoft.com/office/drawing/2014/main" id="{6D5B0C96-7129-8C40-84B5-DDFBFB77AD1D}"/>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C30F0879-5AD3-4906-A8BE-E1C8DB979A74}"/>
              </a:ext>
            </a:extLst>
          </p:cNvPr>
          <p:cNvSpPr>
            <a:spLocks noGrp="1"/>
          </p:cNvSpPr>
          <p:nvPr>
            <p:ph type="ftr" sz="quarter" idx="3"/>
          </p:nvPr>
        </p:nvSpPr>
        <p:spPr/>
        <p:txBody>
          <a:bodyPr/>
          <a:lstStyle/>
          <a:p>
            <a:pPr>
              <a:defRPr/>
            </a:pPr>
            <a:r>
              <a:rPr lang="en-US"/>
              <a:t>© 2019 NetApp, Inc. All rights reserved. </a:t>
            </a:r>
          </a:p>
        </p:txBody>
      </p:sp>
      <p:sp>
        <p:nvSpPr>
          <p:cNvPr id="7" name="Content Placeholder 7">
            <a:extLst>
              <a:ext uri="{FF2B5EF4-FFF2-40B4-BE49-F238E27FC236}">
                <a16:creationId xmlns:a16="http://schemas.microsoft.com/office/drawing/2014/main" id="{24B2F643-4194-4D48-AFEA-4565202F7AA3}"/>
              </a:ext>
            </a:extLst>
          </p:cNvPr>
          <p:cNvSpPr txBox="1">
            <a:spLocks/>
          </p:cNvSpPr>
          <p:nvPr/>
        </p:nvSpPr>
        <p:spPr>
          <a:xfrm>
            <a:off x="271452" y="1295677"/>
            <a:ext cx="3024600" cy="3906810"/>
          </a:xfrm>
          <a:prstGeom prst="rect">
            <a:avLst/>
          </a:prstGeom>
          <a:solidFill>
            <a:schemeClr val="bg2">
              <a:lumMod val="20000"/>
              <a:lumOff val="80000"/>
            </a:schemeClr>
          </a:solidFill>
        </p:spPr>
        <p:txBody>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spcBef>
                <a:spcPts val="0"/>
              </a:spcBef>
              <a:buFont typeface="Wingdings" charset="0"/>
              <a:buNone/>
            </a:pPr>
            <a:endParaRPr lang="en-US" b="1"/>
          </a:p>
          <a:p>
            <a:pPr>
              <a:spcBef>
                <a:spcPts val="0"/>
              </a:spcBef>
              <a:spcAft>
                <a:spcPts val="0"/>
              </a:spcAft>
              <a:buClr>
                <a:schemeClr val="bg2">
                  <a:lumMod val="60000"/>
                  <a:lumOff val="40000"/>
                </a:schemeClr>
              </a:buClr>
            </a:pPr>
            <a:r>
              <a:rPr lang="en-US" sz="1400"/>
              <a:t>Established between a single PC and </a:t>
            </a:r>
            <a:r>
              <a:rPr lang="en-US" sz="1400">
                <a:solidFill>
                  <a:srgbClr val="000000"/>
                </a:solidFill>
              </a:rPr>
              <a:t>VNet</a:t>
            </a:r>
            <a:endParaRPr lang="en-US" sz="1400">
              <a:solidFill>
                <a:srgbClr val="000000"/>
              </a:solidFill>
              <a:latin typeface="Arial" panose="020B0604020202020204" pitchFamily="34" charset="0"/>
            </a:endParaRPr>
          </a:p>
          <a:p>
            <a:pPr>
              <a:spcBef>
                <a:spcPts val="0"/>
              </a:spcBef>
              <a:spcAft>
                <a:spcPts val="0"/>
              </a:spcAft>
              <a:buClr>
                <a:schemeClr val="bg2">
                  <a:lumMod val="60000"/>
                  <a:lumOff val="40000"/>
                </a:schemeClr>
              </a:buClr>
            </a:pPr>
            <a:r>
              <a:rPr lang="en-US" sz="1400"/>
              <a:t>Good for experimentation or developers</a:t>
            </a:r>
          </a:p>
        </p:txBody>
      </p:sp>
      <p:sp>
        <p:nvSpPr>
          <p:cNvPr id="8" name="Content Placeholder 9">
            <a:extLst>
              <a:ext uri="{FF2B5EF4-FFF2-40B4-BE49-F238E27FC236}">
                <a16:creationId xmlns:a16="http://schemas.microsoft.com/office/drawing/2014/main" id="{5D583B51-E07D-4957-924C-E2D68EE26359}"/>
              </a:ext>
            </a:extLst>
          </p:cNvPr>
          <p:cNvSpPr txBox="1">
            <a:spLocks/>
          </p:cNvSpPr>
          <p:nvPr/>
        </p:nvSpPr>
        <p:spPr>
          <a:xfrm>
            <a:off x="3357925" y="1295677"/>
            <a:ext cx="3024600" cy="3906810"/>
          </a:xfrm>
          <a:prstGeom prst="rect">
            <a:avLst/>
          </a:prstGeom>
          <a:solidFill>
            <a:schemeClr val="bg2">
              <a:lumMod val="20000"/>
              <a:lumOff val="80000"/>
            </a:schemeClr>
          </a:solidFill>
          <a:ln>
            <a:noFill/>
          </a:ln>
        </p:spPr>
        <p:txBody>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spcBef>
                <a:spcPts val="0"/>
              </a:spcBef>
              <a:buFont typeface="Wingdings" charset="0"/>
              <a:buNone/>
            </a:pPr>
            <a:endParaRPr lang="en-US" b="1"/>
          </a:p>
          <a:p>
            <a:pPr>
              <a:spcBef>
                <a:spcPts val="0"/>
              </a:spcBef>
              <a:spcAft>
                <a:spcPts val="0"/>
              </a:spcAft>
              <a:buClr>
                <a:schemeClr val="accent2">
                  <a:lumMod val="60000"/>
                  <a:lumOff val="40000"/>
                </a:schemeClr>
              </a:buClr>
            </a:pPr>
            <a:r>
              <a:rPr lang="en-US" sz="1400">
                <a:solidFill>
                  <a:prstClr val="black"/>
                </a:solidFill>
              </a:rPr>
              <a:t>Used for cross-premises and hybrid configurations</a:t>
            </a:r>
          </a:p>
          <a:p>
            <a:pPr>
              <a:spcBef>
                <a:spcPts val="0"/>
              </a:spcBef>
              <a:spcAft>
                <a:spcPts val="0"/>
              </a:spcAft>
              <a:buClr>
                <a:schemeClr val="accent2">
                  <a:lumMod val="60000"/>
                  <a:lumOff val="40000"/>
                </a:schemeClr>
              </a:buClr>
            </a:pPr>
            <a:r>
              <a:rPr lang="en-US" sz="1400">
                <a:solidFill>
                  <a:prstClr val="black"/>
                </a:solidFill>
              </a:rPr>
              <a:t>Used for the classroom </a:t>
            </a:r>
            <a:r>
              <a:rPr lang="en-US" sz="1400">
                <a:solidFill>
                  <a:srgbClr val="000000"/>
                </a:solidFill>
              </a:rPr>
              <a:t>lab</a:t>
            </a:r>
            <a:r>
              <a:rPr lang="en-US" sz="1400">
                <a:solidFill>
                  <a:prstClr val="black"/>
                </a:solidFill>
              </a:rPr>
              <a:t> environment</a:t>
            </a:r>
          </a:p>
          <a:p>
            <a:pPr marL="0" indent="0">
              <a:buFont typeface="Wingdings" charset="0"/>
              <a:buNone/>
            </a:pPr>
            <a:endParaRPr lang="en-US"/>
          </a:p>
        </p:txBody>
      </p:sp>
      <p:sp>
        <p:nvSpPr>
          <p:cNvPr id="9" name="Content Placeholder 10">
            <a:extLst>
              <a:ext uri="{FF2B5EF4-FFF2-40B4-BE49-F238E27FC236}">
                <a16:creationId xmlns:a16="http://schemas.microsoft.com/office/drawing/2014/main" id="{83F6D24B-CAE8-4A13-A226-52A8CACB4402}"/>
              </a:ext>
            </a:extLst>
          </p:cNvPr>
          <p:cNvSpPr txBox="1">
            <a:spLocks/>
          </p:cNvSpPr>
          <p:nvPr/>
        </p:nvSpPr>
        <p:spPr>
          <a:xfrm>
            <a:off x="6444399" y="1295677"/>
            <a:ext cx="3024600" cy="3906810"/>
          </a:xfrm>
          <a:prstGeom prst="rect">
            <a:avLst/>
          </a:prstGeom>
          <a:solidFill>
            <a:schemeClr val="bg2">
              <a:lumMod val="20000"/>
              <a:lumOff val="80000"/>
            </a:schemeClr>
          </a:solidFill>
        </p:spPr>
        <p:txBody>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buFont typeface="Wingdings" charset="0"/>
              <a:buNone/>
            </a:pPr>
            <a:endParaRPr lang="en-US" b="1"/>
          </a:p>
          <a:p>
            <a:pPr marL="0" indent="0">
              <a:spcBef>
                <a:spcPts val="0"/>
              </a:spcBef>
              <a:buFont typeface="Wingdings" charset="0"/>
              <a:buNone/>
            </a:pPr>
            <a:endParaRPr lang="en-US" b="1"/>
          </a:p>
          <a:p>
            <a:pPr>
              <a:spcBef>
                <a:spcPts val="0"/>
              </a:spcBef>
              <a:spcAft>
                <a:spcPts val="0"/>
              </a:spcAft>
              <a:buClr>
                <a:schemeClr val="tx2">
                  <a:lumMod val="60000"/>
                  <a:lumOff val="40000"/>
                </a:schemeClr>
              </a:buClr>
            </a:pPr>
            <a:r>
              <a:rPr lang="en-US" sz="1400">
                <a:solidFill>
                  <a:prstClr val="black"/>
                </a:solidFill>
              </a:rPr>
              <a:t>Provides a direct, dedicated connection</a:t>
            </a:r>
          </a:p>
          <a:p>
            <a:pPr>
              <a:spcBef>
                <a:spcPts val="0"/>
              </a:spcBef>
              <a:spcAft>
                <a:spcPts val="0"/>
              </a:spcAft>
              <a:buClr>
                <a:schemeClr val="tx2">
                  <a:lumMod val="60000"/>
                  <a:lumOff val="40000"/>
                </a:schemeClr>
              </a:buClr>
            </a:pPr>
            <a:r>
              <a:rPr lang="en-US" sz="1400">
                <a:solidFill>
                  <a:prstClr val="black"/>
                </a:solidFill>
              </a:rPr>
              <a:t>Is used for the </a:t>
            </a:r>
            <a:r>
              <a:rPr lang="en-US" sz="1400">
                <a:solidFill>
                  <a:srgbClr val="000000"/>
                </a:solidFill>
              </a:rPr>
              <a:t>NetApp Private Storage (NPS)</a:t>
            </a:r>
            <a:r>
              <a:rPr lang="en-US" sz="1400">
                <a:solidFill>
                  <a:prstClr val="black"/>
                </a:solidFill>
              </a:rPr>
              <a:t> solution</a:t>
            </a:r>
          </a:p>
          <a:p>
            <a:pPr>
              <a:spcBef>
                <a:spcPts val="0"/>
              </a:spcBef>
              <a:spcAft>
                <a:spcPts val="0"/>
              </a:spcAft>
              <a:buClr>
                <a:schemeClr val="tx2">
                  <a:lumMod val="60000"/>
                  <a:lumOff val="40000"/>
                </a:schemeClr>
              </a:buClr>
            </a:pPr>
            <a:r>
              <a:rPr lang="en-US" sz="1400">
                <a:solidFill>
                  <a:prstClr val="black"/>
                </a:solidFill>
              </a:rPr>
              <a:t>Has faster speeds, lower latencies, and higher security</a:t>
            </a:r>
          </a:p>
          <a:p>
            <a:pPr marL="0" indent="0">
              <a:buFont typeface="Wingdings" charset="0"/>
              <a:buNone/>
            </a:pPr>
            <a:endParaRPr lang="en-US"/>
          </a:p>
        </p:txBody>
      </p:sp>
      <p:pic>
        <p:nvPicPr>
          <p:cNvPr id="10" name="Picture 9">
            <a:extLst>
              <a:ext uri="{FF2B5EF4-FFF2-40B4-BE49-F238E27FC236}">
                <a16:creationId xmlns:a16="http://schemas.microsoft.com/office/drawing/2014/main" id="{FFDCE75E-FD57-4412-BE10-770C23A4B5C0}"/>
              </a:ext>
            </a:extLst>
          </p:cNvPr>
          <p:cNvPicPr>
            <a:picLocks noChangeAspect="1"/>
          </p:cNvPicPr>
          <p:nvPr/>
        </p:nvPicPr>
        <p:blipFill>
          <a:blip r:embed="rId3"/>
          <a:stretch>
            <a:fillRect/>
          </a:stretch>
        </p:blipFill>
        <p:spPr>
          <a:xfrm>
            <a:off x="480732" y="2050633"/>
            <a:ext cx="2606040" cy="1537479"/>
          </a:xfrm>
          <a:prstGeom prst="rect">
            <a:avLst/>
          </a:prstGeom>
        </p:spPr>
      </p:pic>
      <p:pic>
        <p:nvPicPr>
          <p:cNvPr id="13" name="Star_256.png">
            <a:extLst>
              <a:ext uri="{FF2B5EF4-FFF2-40B4-BE49-F238E27FC236}">
                <a16:creationId xmlns:a16="http://schemas.microsoft.com/office/drawing/2014/main" id="{CC076361-24CF-4D15-B249-6256B8A9E5CE}"/>
              </a:ext>
            </a:extLst>
          </p:cNvPr>
          <p:cNvPicPr>
            <a:picLocks noChangeAspect="1"/>
          </p:cNvPicPr>
          <p:nvPr/>
        </p:nvPicPr>
        <p:blipFill>
          <a:blip r:embed="rId4">
            <a:extLst/>
          </a:blip>
          <a:stretch>
            <a:fillRect/>
          </a:stretch>
        </p:blipFill>
        <p:spPr>
          <a:xfrm>
            <a:off x="6444398" y="4215524"/>
            <a:ext cx="274216" cy="274216"/>
          </a:xfrm>
          <a:prstGeom prst="rect">
            <a:avLst/>
          </a:prstGeom>
          <a:ln w="12700">
            <a:miter lim="400000"/>
          </a:ln>
        </p:spPr>
      </p:pic>
      <p:sp>
        <p:nvSpPr>
          <p:cNvPr id="14" name="Content Placeholder 7">
            <a:extLst>
              <a:ext uri="{FF2B5EF4-FFF2-40B4-BE49-F238E27FC236}">
                <a16:creationId xmlns:a16="http://schemas.microsoft.com/office/drawing/2014/main" id="{DFE0AEAD-E084-3548-9690-D6A75BCF1E95}"/>
              </a:ext>
            </a:extLst>
          </p:cNvPr>
          <p:cNvSpPr txBox="1">
            <a:spLocks/>
          </p:cNvSpPr>
          <p:nvPr/>
        </p:nvSpPr>
        <p:spPr>
          <a:xfrm>
            <a:off x="271452" y="1300797"/>
            <a:ext cx="3024600" cy="539860"/>
          </a:xfrm>
          <a:prstGeom prst="rect">
            <a:avLst/>
          </a:prstGeom>
          <a:solidFill>
            <a:schemeClr val="bg2">
              <a:lumMod val="60000"/>
              <a:lumOff val="40000"/>
            </a:schemeClr>
          </a:solidFill>
        </p:spPr>
        <p:txBody>
          <a:bodyPr anchor="ct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Wingdings" charset="0"/>
              <a:buNone/>
            </a:pPr>
            <a:r>
              <a:rPr lang="en-US" b="1"/>
              <a:t>Point-to-site </a:t>
            </a:r>
            <a:r>
              <a:rPr lang="en-US" b="1">
                <a:solidFill>
                  <a:srgbClr val="000000"/>
                </a:solidFill>
              </a:rPr>
              <a:t>VPN</a:t>
            </a:r>
            <a:endParaRPr lang="en-US" b="1"/>
          </a:p>
        </p:txBody>
      </p:sp>
      <p:sp>
        <p:nvSpPr>
          <p:cNvPr id="15" name="Content Placeholder 9">
            <a:extLst>
              <a:ext uri="{FF2B5EF4-FFF2-40B4-BE49-F238E27FC236}">
                <a16:creationId xmlns:a16="http://schemas.microsoft.com/office/drawing/2014/main" id="{9FB7407A-C6A5-F143-9ECF-379900BA7914}"/>
              </a:ext>
            </a:extLst>
          </p:cNvPr>
          <p:cNvSpPr txBox="1">
            <a:spLocks/>
          </p:cNvSpPr>
          <p:nvPr/>
        </p:nvSpPr>
        <p:spPr>
          <a:xfrm>
            <a:off x="3357925" y="1300797"/>
            <a:ext cx="3024600" cy="539860"/>
          </a:xfrm>
          <a:prstGeom prst="rect">
            <a:avLst/>
          </a:prstGeom>
          <a:solidFill>
            <a:schemeClr val="accent2">
              <a:lumMod val="40000"/>
              <a:lumOff val="60000"/>
            </a:schemeClr>
          </a:solidFill>
          <a:ln>
            <a:noFill/>
          </a:ln>
        </p:spPr>
        <p:txBody>
          <a:bodyPr anchor="ct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Wingdings" charset="0"/>
              <a:buNone/>
            </a:pPr>
            <a:r>
              <a:rPr lang="en-US" b="1"/>
              <a:t>Site-to-site VPN</a:t>
            </a:r>
            <a:endParaRPr lang="en-US"/>
          </a:p>
        </p:txBody>
      </p:sp>
      <p:sp>
        <p:nvSpPr>
          <p:cNvPr id="16" name="Content Placeholder 10">
            <a:extLst>
              <a:ext uri="{FF2B5EF4-FFF2-40B4-BE49-F238E27FC236}">
                <a16:creationId xmlns:a16="http://schemas.microsoft.com/office/drawing/2014/main" id="{4CA32B33-B30F-3E40-A0DA-90908FF010F8}"/>
              </a:ext>
            </a:extLst>
          </p:cNvPr>
          <p:cNvSpPr txBox="1">
            <a:spLocks/>
          </p:cNvSpPr>
          <p:nvPr/>
        </p:nvSpPr>
        <p:spPr>
          <a:xfrm>
            <a:off x="6444399" y="1300797"/>
            <a:ext cx="3024600" cy="539860"/>
          </a:xfrm>
          <a:prstGeom prst="rect">
            <a:avLst/>
          </a:prstGeom>
          <a:solidFill>
            <a:schemeClr val="tx2">
              <a:lumMod val="40000"/>
              <a:lumOff val="60000"/>
            </a:schemeClr>
          </a:solidFill>
        </p:spPr>
        <p:txBody>
          <a:bodyPr anchor="ct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125" indent="-182563"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9275"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838" indent="-182563"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dirty="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marL="0" indent="0" algn="ctr">
              <a:buFont typeface="Wingdings" charset="0"/>
              <a:buNone/>
            </a:pPr>
            <a:r>
              <a:rPr lang="en-US" b="1"/>
              <a:t>Azure </a:t>
            </a:r>
            <a:r>
              <a:rPr lang="en-US" b="1">
                <a:solidFill>
                  <a:srgbClr val="000000"/>
                </a:solidFill>
              </a:rPr>
              <a:t>ExpressRoute</a:t>
            </a:r>
            <a:endParaRPr lang="en-US"/>
          </a:p>
        </p:txBody>
      </p:sp>
      <p:grpSp>
        <p:nvGrpSpPr>
          <p:cNvPr id="21" name="Group 20">
            <a:extLst>
              <a:ext uri="{FF2B5EF4-FFF2-40B4-BE49-F238E27FC236}">
                <a16:creationId xmlns:a16="http://schemas.microsoft.com/office/drawing/2014/main" id="{04C99910-FDA6-0742-9181-1DFE56CE8221}"/>
              </a:ext>
            </a:extLst>
          </p:cNvPr>
          <p:cNvGrpSpPr/>
          <p:nvPr/>
        </p:nvGrpSpPr>
        <p:grpSpPr>
          <a:xfrm>
            <a:off x="3567205" y="2051276"/>
            <a:ext cx="2606040" cy="1536192"/>
            <a:chOff x="3511684" y="2063405"/>
            <a:chExt cx="2606040" cy="1536192"/>
          </a:xfrm>
        </p:grpSpPr>
        <p:sp>
          <p:nvSpPr>
            <p:cNvPr id="17" name="Rectangle 16">
              <a:extLst>
                <a:ext uri="{FF2B5EF4-FFF2-40B4-BE49-F238E27FC236}">
                  <a16:creationId xmlns:a16="http://schemas.microsoft.com/office/drawing/2014/main" id="{CE2D0453-95ED-F74A-AE73-565E51B0AA88}"/>
                </a:ext>
              </a:extLst>
            </p:cNvPr>
            <p:cNvSpPr/>
            <p:nvPr/>
          </p:nvSpPr>
          <p:spPr>
            <a:xfrm>
              <a:off x="3511684" y="2063405"/>
              <a:ext cx="2606040" cy="1536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9" name="Picture 18">
              <a:extLst>
                <a:ext uri="{FF2B5EF4-FFF2-40B4-BE49-F238E27FC236}">
                  <a16:creationId xmlns:a16="http://schemas.microsoft.com/office/drawing/2014/main" id="{F0878CAE-8B82-8644-9A1F-26565FD37E89}"/>
                </a:ext>
              </a:extLst>
            </p:cNvPr>
            <p:cNvPicPr>
              <a:picLocks noChangeAspect="1"/>
            </p:cNvPicPr>
            <p:nvPr/>
          </p:nvPicPr>
          <p:blipFill>
            <a:blip r:embed="rId5"/>
            <a:stretch>
              <a:fillRect/>
            </a:stretch>
          </p:blipFill>
          <p:spPr>
            <a:xfrm>
              <a:off x="3511684" y="2387060"/>
              <a:ext cx="2606040" cy="888882"/>
            </a:xfrm>
            <a:prstGeom prst="rect">
              <a:avLst/>
            </a:prstGeom>
          </p:spPr>
        </p:pic>
      </p:grpSp>
      <p:grpSp>
        <p:nvGrpSpPr>
          <p:cNvPr id="22" name="Group 21">
            <a:extLst>
              <a:ext uri="{FF2B5EF4-FFF2-40B4-BE49-F238E27FC236}">
                <a16:creationId xmlns:a16="http://schemas.microsoft.com/office/drawing/2014/main" id="{4935F15E-931B-FC4E-AAAB-EA1AF90839BB}"/>
              </a:ext>
            </a:extLst>
          </p:cNvPr>
          <p:cNvGrpSpPr/>
          <p:nvPr/>
        </p:nvGrpSpPr>
        <p:grpSpPr>
          <a:xfrm>
            <a:off x="6653679" y="2051276"/>
            <a:ext cx="2606040" cy="1536192"/>
            <a:chOff x="6636353" y="2063405"/>
            <a:chExt cx="2606040" cy="1536192"/>
          </a:xfrm>
        </p:grpSpPr>
        <p:sp>
          <p:nvSpPr>
            <p:cNvPr id="18" name="Rectangle 17">
              <a:extLst>
                <a:ext uri="{FF2B5EF4-FFF2-40B4-BE49-F238E27FC236}">
                  <a16:creationId xmlns:a16="http://schemas.microsoft.com/office/drawing/2014/main" id="{DE75A622-FA70-8840-813A-CD7FEE129C83}"/>
                </a:ext>
              </a:extLst>
            </p:cNvPr>
            <p:cNvSpPr/>
            <p:nvPr/>
          </p:nvSpPr>
          <p:spPr>
            <a:xfrm>
              <a:off x="6636353" y="2063405"/>
              <a:ext cx="2606040" cy="153619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20" name="Picture 6" descr="C:\Users\rnicholl\AppData\Local\Temp\SNAGHTML1794da9.PNG">
              <a:extLst>
                <a:ext uri="{FF2B5EF4-FFF2-40B4-BE49-F238E27FC236}">
                  <a16:creationId xmlns:a16="http://schemas.microsoft.com/office/drawing/2014/main" id="{F4E3667A-251E-A947-826A-D3BDF9868C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6353" y="2256740"/>
              <a:ext cx="2606040" cy="11495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66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C89B3B-FC69-F246-BF95-D586DB127EF9}"/>
              </a:ext>
            </a:extLst>
          </p:cNvPr>
          <p:cNvSpPr/>
          <p:nvPr/>
        </p:nvSpPr>
        <p:spPr>
          <a:xfrm>
            <a:off x="549275" y="1384255"/>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5" name="Rectangle 4">
            <a:extLst>
              <a:ext uri="{FF2B5EF4-FFF2-40B4-BE49-F238E27FC236}">
                <a16:creationId xmlns:a16="http://schemas.microsoft.com/office/drawing/2014/main" id="{DC24F99F-83DC-2940-809F-23435B2874C0}"/>
              </a:ext>
            </a:extLst>
          </p:cNvPr>
          <p:cNvSpPr/>
          <p:nvPr/>
        </p:nvSpPr>
        <p:spPr>
          <a:xfrm>
            <a:off x="461319" y="1499286"/>
            <a:ext cx="576649" cy="6590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5" name="Rectangle 14">
            <a:extLst>
              <a:ext uri="{FF2B5EF4-FFF2-40B4-BE49-F238E27FC236}">
                <a16:creationId xmlns:a16="http://schemas.microsoft.com/office/drawing/2014/main" id="{712E4606-AD43-F347-8868-E473D8E4AA80}"/>
              </a:ext>
            </a:extLst>
          </p:cNvPr>
          <p:cNvSpPr/>
          <p:nvPr/>
        </p:nvSpPr>
        <p:spPr>
          <a:xfrm>
            <a:off x="549275" y="2312112"/>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1" name="Picture 2" descr="C:\Users\rnicholl\AppData\Local\Temp\SNAGHTML44e0ef.PNG">
            <a:extLst>
              <a:ext uri="{FF2B5EF4-FFF2-40B4-BE49-F238E27FC236}">
                <a16:creationId xmlns:a16="http://schemas.microsoft.com/office/drawing/2014/main" id="{8E419ABB-E6C6-47B8-97CE-97C004D0FF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332" y="1288916"/>
            <a:ext cx="1069848" cy="106984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0F75DE7-A2A5-3644-B220-81B27B1A3AB1}"/>
              </a:ext>
            </a:extLst>
          </p:cNvPr>
          <p:cNvSpPr/>
          <p:nvPr/>
        </p:nvSpPr>
        <p:spPr>
          <a:xfrm>
            <a:off x="461319" y="2413686"/>
            <a:ext cx="576649" cy="65902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17" name="Rectangle 16">
            <a:extLst>
              <a:ext uri="{FF2B5EF4-FFF2-40B4-BE49-F238E27FC236}">
                <a16:creationId xmlns:a16="http://schemas.microsoft.com/office/drawing/2014/main" id="{D3E09B72-D17B-1D48-90FD-9F50CAC0C763}"/>
              </a:ext>
            </a:extLst>
          </p:cNvPr>
          <p:cNvSpPr/>
          <p:nvPr/>
        </p:nvSpPr>
        <p:spPr>
          <a:xfrm>
            <a:off x="549275" y="4214120"/>
            <a:ext cx="8974645" cy="877824"/>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4" name="Picture 6" descr="C:\Users\rnicholl\AppData\Local\Temp\SNAGHTML4d5c61.PNG">
            <a:extLst>
              <a:ext uri="{FF2B5EF4-FFF2-40B4-BE49-F238E27FC236}">
                <a16:creationId xmlns:a16="http://schemas.microsoft.com/office/drawing/2014/main" id="{7D07AD9B-025B-49E1-8BE4-940BE4389E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2650" y="4102145"/>
            <a:ext cx="1100342" cy="11003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5656AE1-2F0E-9445-B013-D641004B5B17}"/>
              </a:ext>
            </a:extLst>
          </p:cNvPr>
          <p:cNvSpPr/>
          <p:nvPr/>
        </p:nvSpPr>
        <p:spPr>
          <a:xfrm>
            <a:off x="549275" y="3248013"/>
            <a:ext cx="8974645" cy="876392"/>
          </a:xfrm>
          <a:prstGeom prst="rect">
            <a:avLst/>
          </a:prstGeom>
          <a:solidFill>
            <a:schemeClr val="bg2">
              <a:lumMod val="20000"/>
              <a:lumOff val="80000"/>
            </a:schemeClr>
          </a:solidFill>
          <a:ln w="25400">
            <a:solidFill>
              <a:srgbClr val="006E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sp>
        <p:nvSpPr>
          <p:cNvPr id="7" name="Title 6">
            <a:extLst>
              <a:ext uri="{FF2B5EF4-FFF2-40B4-BE49-F238E27FC236}">
                <a16:creationId xmlns:a16="http://schemas.microsoft.com/office/drawing/2014/main" id="{7022235F-3F06-41FE-89CA-3914577AF746}"/>
              </a:ext>
            </a:extLst>
          </p:cNvPr>
          <p:cNvSpPr>
            <a:spLocks noGrp="1"/>
          </p:cNvSpPr>
          <p:nvPr>
            <p:ph type="title"/>
          </p:nvPr>
        </p:nvSpPr>
        <p:spPr/>
        <p:txBody>
          <a:bodyPr/>
          <a:lstStyle/>
          <a:p>
            <a:r>
              <a:rPr lang="en-US"/>
              <a:t>Azure Storage</a:t>
            </a:r>
          </a:p>
        </p:txBody>
      </p:sp>
      <p:sp>
        <p:nvSpPr>
          <p:cNvPr id="9" name="Content Placeholder 8">
            <a:extLst>
              <a:ext uri="{FF2B5EF4-FFF2-40B4-BE49-F238E27FC236}">
                <a16:creationId xmlns:a16="http://schemas.microsoft.com/office/drawing/2014/main" id="{AEE9B8BE-BDA1-43BB-B86A-5B3F832F48C6}"/>
              </a:ext>
            </a:extLst>
          </p:cNvPr>
          <p:cNvSpPr>
            <a:spLocks noGrp="1"/>
          </p:cNvSpPr>
          <p:nvPr>
            <p:ph sz="quarter" idx="14"/>
          </p:nvPr>
        </p:nvSpPr>
        <p:spPr>
          <a:xfrm>
            <a:off x="1326984" y="1382823"/>
            <a:ext cx="8220456" cy="877824"/>
          </a:xfrm>
        </p:spPr>
        <p:txBody>
          <a:bodyPr anchor="ctr"/>
          <a:lstStyle/>
          <a:p>
            <a:pPr>
              <a:spcAft>
                <a:spcPts val="0"/>
              </a:spcAft>
            </a:pPr>
            <a:r>
              <a:rPr lang="en-US" sz="1600"/>
              <a:t>Blob Storage (Object Storage) </a:t>
            </a:r>
          </a:p>
          <a:p>
            <a:pPr lvl="1">
              <a:spcAft>
                <a:spcPts val="0"/>
              </a:spcAft>
            </a:pPr>
            <a:r>
              <a:rPr lang="en-US" sz="1200"/>
              <a:t>Stores unstructured object data</a:t>
            </a:r>
          </a:p>
          <a:p>
            <a:pPr lvl="1">
              <a:spcAft>
                <a:spcPts val="0"/>
              </a:spcAft>
            </a:pPr>
            <a:r>
              <a:rPr lang="en-US" sz="1200"/>
              <a:t>Can be any type of text or binary data (such as a document, a media file, or an application installer)</a:t>
            </a:r>
          </a:p>
        </p:txBody>
      </p:sp>
      <p:sp>
        <p:nvSpPr>
          <p:cNvPr id="8" name="Text Placeholder 7">
            <a:extLst>
              <a:ext uri="{FF2B5EF4-FFF2-40B4-BE49-F238E27FC236}">
                <a16:creationId xmlns:a16="http://schemas.microsoft.com/office/drawing/2014/main" id="{5CEB4D5F-3C60-41AC-A2D4-C4542838AA0E}"/>
              </a:ext>
            </a:extLst>
          </p:cNvPr>
          <p:cNvSpPr>
            <a:spLocks noGrp="1"/>
          </p:cNvSpPr>
          <p:nvPr>
            <p:ph type="body" idx="10"/>
          </p:nvPr>
        </p:nvSpPr>
        <p:spPr/>
        <p:txBody>
          <a:bodyPr/>
          <a:lstStyle/>
          <a:p>
            <a:r>
              <a:rPr lang="en-US"/>
              <a:t>Storage types</a:t>
            </a:r>
          </a:p>
          <a:p>
            <a:endParaRPr lang="en-US"/>
          </a:p>
        </p:txBody>
      </p:sp>
      <p:sp>
        <p:nvSpPr>
          <p:cNvPr id="4" name="Slide Number Placeholder 3">
            <a:extLst>
              <a:ext uri="{FF2B5EF4-FFF2-40B4-BE49-F238E27FC236}">
                <a16:creationId xmlns:a16="http://schemas.microsoft.com/office/drawing/2014/main" id="{8F0E7A48-3B5C-409B-8049-823BE6BAC3F7}"/>
              </a:ext>
            </a:extLst>
          </p:cNvPr>
          <p:cNvSpPr>
            <a:spLocks noGrp="1"/>
          </p:cNvSpPr>
          <p:nvPr>
            <p:ph type="sldNum" sz="quarter" idx="4"/>
          </p:nvPr>
        </p:nvSpPr>
        <p:spPr/>
        <p:txBody>
          <a:bodyPr/>
          <a:lstStyle/>
          <a:p>
            <a:fld id="{92978B7E-5EBE-134C-B481-E4E8CA36F800}" type="slidenum">
              <a:rPr lang="en-US" smtClean="0"/>
              <a:pPr/>
              <a:t>9</a:t>
            </a:fld>
            <a:endParaRPr lang="en-US"/>
          </a:p>
        </p:txBody>
      </p:sp>
      <p:sp>
        <p:nvSpPr>
          <p:cNvPr id="2" name="Text Placeholder 1">
            <a:extLst>
              <a:ext uri="{FF2B5EF4-FFF2-40B4-BE49-F238E27FC236}">
                <a16:creationId xmlns:a16="http://schemas.microsoft.com/office/drawing/2014/main" id="{6B2BF0E7-050A-404F-9186-27CF6E2DCD74}"/>
              </a:ext>
            </a:extLst>
          </p:cNvPr>
          <p:cNvSpPr>
            <a:spLocks noGrp="1"/>
          </p:cNvSpPr>
          <p:nvPr>
            <p:ph type="body" sz="quarter" idx="16"/>
          </p:nvPr>
        </p:nvSpPr>
        <p:spPr/>
        <p:txBody>
          <a:bodyPr/>
          <a:lstStyle/>
          <a:p>
            <a:endParaRPr lang="en-US"/>
          </a:p>
        </p:txBody>
      </p:sp>
      <p:sp>
        <p:nvSpPr>
          <p:cNvPr id="6" name="Footer Placeholder 5">
            <a:extLst>
              <a:ext uri="{FF2B5EF4-FFF2-40B4-BE49-F238E27FC236}">
                <a16:creationId xmlns:a16="http://schemas.microsoft.com/office/drawing/2014/main" id="{C2897F66-5028-4E7E-A80E-03C85E057496}"/>
              </a:ext>
            </a:extLst>
          </p:cNvPr>
          <p:cNvSpPr>
            <a:spLocks noGrp="1"/>
          </p:cNvSpPr>
          <p:nvPr>
            <p:ph type="ftr" sz="quarter" idx="3"/>
          </p:nvPr>
        </p:nvSpPr>
        <p:spPr/>
        <p:txBody>
          <a:bodyPr/>
          <a:lstStyle/>
          <a:p>
            <a:pPr>
              <a:defRPr/>
            </a:pPr>
            <a:r>
              <a:rPr lang="en-US"/>
              <a:t>© 2019 NetApp, Inc. All rights reserved. </a:t>
            </a:r>
          </a:p>
        </p:txBody>
      </p:sp>
      <p:pic>
        <p:nvPicPr>
          <p:cNvPr id="12" name="Picture 2" descr="C:\Users\rnicholl\AppData\Local\Temp\SNAGHTML45fd5b.PNG">
            <a:extLst>
              <a:ext uri="{FF2B5EF4-FFF2-40B4-BE49-F238E27FC236}">
                <a16:creationId xmlns:a16="http://schemas.microsoft.com/office/drawing/2014/main" id="{37FD14CE-4BD4-489F-A9CF-7328EF3C04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855" y="2230342"/>
            <a:ext cx="1039933" cy="103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pic>
      <p:sp>
        <p:nvSpPr>
          <p:cNvPr id="19" name="Freeform 18">
            <a:extLst>
              <a:ext uri="{FF2B5EF4-FFF2-40B4-BE49-F238E27FC236}">
                <a16:creationId xmlns:a16="http://schemas.microsoft.com/office/drawing/2014/main" id="{F60DD757-91F3-9B43-B86D-9384AF0C2E8F}"/>
              </a:ext>
            </a:extLst>
          </p:cNvPr>
          <p:cNvSpPr/>
          <p:nvPr/>
        </p:nvSpPr>
        <p:spPr>
          <a:xfrm>
            <a:off x="279400" y="3413125"/>
            <a:ext cx="977915" cy="549275"/>
          </a:xfrm>
          <a:custGeom>
            <a:avLst/>
            <a:gdLst>
              <a:gd name="connsiteX0" fmla="*/ 146050 w 977915"/>
              <a:gd name="connsiteY0" fmla="*/ 66675 h 549275"/>
              <a:gd name="connsiteX1" fmla="*/ 130175 w 977915"/>
              <a:gd name="connsiteY1" fmla="*/ 69850 h 549275"/>
              <a:gd name="connsiteX2" fmla="*/ 111125 w 977915"/>
              <a:gd name="connsiteY2" fmla="*/ 73025 h 549275"/>
              <a:gd name="connsiteX3" fmla="*/ 98425 w 977915"/>
              <a:gd name="connsiteY3" fmla="*/ 76200 h 549275"/>
              <a:gd name="connsiteX4" fmla="*/ 88900 w 977915"/>
              <a:gd name="connsiteY4" fmla="*/ 82550 h 549275"/>
              <a:gd name="connsiteX5" fmla="*/ 82550 w 977915"/>
              <a:gd name="connsiteY5" fmla="*/ 92075 h 549275"/>
              <a:gd name="connsiteX6" fmla="*/ 63500 w 977915"/>
              <a:gd name="connsiteY6" fmla="*/ 98425 h 549275"/>
              <a:gd name="connsiteX7" fmla="*/ 53975 w 977915"/>
              <a:gd name="connsiteY7" fmla="*/ 101600 h 549275"/>
              <a:gd name="connsiteX8" fmla="*/ 41275 w 977915"/>
              <a:gd name="connsiteY8" fmla="*/ 117475 h 549275"/>
              <a:gd name="connsiteX9" fmla="*/ 25400 w 977915"/>
              <a:gd name="connsiteY9" fmla="*/ 133350 h 549275"/>
              <a:gd name="connsiteX10" fmla="*/ 15875 w 977915"/>
              <a:gd name="connsiteY10" fmla="*/ 152400 h 549275"/>
              <a:gd name="connsiteX11" fmla="*/ 12700 w 977915"/>
              <a:gd name="connsiteY11" fmla="*/ 161925 h 549275"/>
              <a:gd name="connsiteX12" fmla="*/ 9525 w 977915"/>
              <a:gd name="connsiteY12" fmla="*/ 190500 h 549275"/>
              <a:gd name="connsiteX13" fmla="*/ 6350 w 977915"/>
              <a:gd name="connsiteY13" fmla="*/ 234950 h 549275"/>
              <a:gd name="connsiteX14" fmla="*/ 3175 w 977915"/>
              <a:gd name="connsiteY14" fmla="*/ 254000 h 549275"/>
              <a:gd name="connsiteX15" fmla="*/ 0 w 977915"/>
              <a:gd name="connsiteY15" fmla="*/ 276225 h 549275"/>
              <a:gd name="connsiteX16" fmla="*/ 3175 w 977915"/>
              <a:gd name="connsiteY16" fmla="*/ 336550 h 549275"/>
              <a:gd name="connsiteX17" fmla="*/ 6350 w 977915"/>
              <a:gd name="connsiteY17" fmla="*/ 346075 h 549275"/>
              <a:gd name="connsiteX18" fmla="*/ 19050 w 977915"/>
              <a:gd name="connsiteY18" fmla="*/ 396875 h 549275"/>
              <a:gd name="connsiteX19" fmla="*/ 22225 w 977915"/>
              <a:gd name="connsiteY19" fmla="*/ 406400 h 549275"/>
              <a:gd name="connsiteX20" fmla="*/ 25400 w 977915"/>
              <a:gd name="connsiteY20" fmla="*/ 415925 h 549275"/>
              <a:gd name="connsiteX21" fmla="*/ 31750 w 977915"/>
              <a:gd name="connsiteY21" fmla="*/ 425450 h 549275"/>
              <a:gd name="connsiteX22" fmla="*/ 34925 w 977915"/>
              <a:gd name="connsiteY22" fmla="*/ 434975 h 549275"/>
              <a:gd name="connsiteX23" fmla="*/ 41275 w 977915"/>
              <a:gd name="connsiteY23" fmla="*/ 444500 h 549275"/>
              <a:gd name="connsiteX24" fmla="*/ 44450 w 977915"/>
              <a:gd name="connsiteY24" fmla="*/ 454025 h 549275"/>
              <a:gd name="connsiteX25" fmla="*/ 53975 w 977915"/>
              <a:gd name="connsiteY25" fmla="*/ 457200 h 549275"/>
              <a:gd name="connsiteX26" fmla="*/ 66675 w 977915"/>
              <a:gd name="connsiteY26" fmla="*/ 473075 h 549275"/>
              <a:gd name="connsiteX27" fmla="*/ 92075 w 977915"/>
              <a:gd name="connsiteY27" fmla="*/ 495300 h 549275"/>
              <a:gd name="connsiteX28" fmla="*/ 101600 w 977915"/>
              <a:gd name="connsiteY28" fmla="*/ 501650 h 549275"/>
              <a:gd name="connsiteX29" fmla="*/ 111125 w 977915"/>
              <a:gd name="connsiteY29" fmla="*/ 508000 h 549275"/>
              <a:gd name="connsiteX30" fmla="*/ 120650 w 977915"/>
              <a:gd name="connsiteY30" fmla="*/ 511175 h 549275"/>
              <a:gd name="connsiteX31" fmla="*/ 130175 w 977915"/>
              <a:gd name="connsiteY31" fmla="*/ 517525 h 549275"/>
              <a:gd name="connsiteX32" fmla="*/ 146050 w 977915"/>
              <a:gd name="connsiteY32" fmla="*/ 520700 h 549275"/>
              <a:gd name="connsiteX33" fmla="*/ 155575 w 977915"/>
              <a:gd name="connsiteY33" fmla="*/ 523875 h 549275"/>
              <a:gd name="connsiteX34" fmla="*/ 203200 w 977915"/>
              <a:gd name="connsiteY34" fmla="*/ 530225 h 549275"/>
              <a:gd name="connsiteX35" fmla="*/ 276225 w 977915"/>
              <a:gd name="connsiteY35" fmla="*/ 536575 h 549275"/>
              <a:gd name="connsiteX36" fmla="*/ 317500 w 977915"/>
              <a:gd name="connsiteY36" fmla="*/ 539750 h 549275"/>
              <a:gd name="connsiteX37" fmla="*/ 409575 w 977915"/>
              <a:gd name="connsiteY37" fmla="*/ 546100 h 549275"/>
              <a:gd name="connsiteX38" fmla="*/ 492125 w 977915"/>
              <a:gd name="connsiteY38" fmla="*/ 549275 h 549275"/>
              <a:gd name="connsiteX39" fmla="*/ 606425 w 977915"/>
              <a:gd name="connsiteY39" fmla="*/ 542925 h 549275"/>
              <a:gd name="connsiteX40" fmla="*/ 625475 w 977915"/>
              <a:gd name="connsiteY40" fmla="*/ 539750 h 549275"/>
              <a:gd name="connsiteX41" fmla="*/ 666750 w 977915"/>
              <a:gd name="connsiteY41" fmla="*/ 536575 h 549275"/>
              <a:gd name="connsiteX42" fmla="*/ 708025 w 977915"/>
              <a:gd name="connsiteY42" fmla="*/ 530225 h 549275"/>
              <a:gd name="connsiteX43" fmla="*/ 749300 w 977915"/>
              <a:gd name="connsiteY43" fmla="*/ 527050 h 549275"/>
              <a:gd name="connsiteX44" fmla="*/ 793750 w 977915"/>
              <a:gd name="connsiteY44" fmla="*/ 517525 h 549275"/>
              <a:gd name="connsiteX45" fmla="*/ 803275 w 977915"/>
              <a:gd name="connsiteY45" fmla="*/ 514350 h 549275"/>
              <a:gd name="connsiteX46" fmla="*/ 812800 w 977915"/>
              <a:gd name="connsiteY46" fmla="*/ 508000 h 549275"/>
              <a:gd name="connsiteX47" fmla="*/ 822325 w 977915"/>
              <a:gd name="connsiteY47" fmla="*/ 504825 h 549275"/>
              <a:gd name="connsiteX48" fmla="*/ 831850 w 977915"/>
              <a:gd name="connsiteY48" fmla="*/ 498475 h 549275"/>
              <a:gd name="connsiteX49" fmla="*/ 841375 w 977915"/>
              <a:gd name="connsiteY49" fmla="*/ 495300 h 549275"/>
              <a:gd name="connsiteX50" fmla="*/ 860425 w 977915"/>
              <a:gd name="connsiteY50" fmla="*/ 482600 h 549275"/>
              <a:gd name="connsiteX51" fmla="*/ 866775 w 977915"/>
              <a:gd name="connsiteY51" fmla="*/ 473075 h 549275"/>
              <a:gd name="connsiteX52" fmla="*/ 876300 w 977915"/>
              <a:gd name="connsiteY52" fmla="*/ 466725 h 549275"/>
              <a:gd name="connsiteX53" fmla="*/ 895350 w 977915"/>
              <a:gd name="connsiteY53" fmla="*/ 438150 h 549275"/>
              <a:gd name="connsiteX54" fmla="*/ 901700 w 977915"/>
              <a:gd name="connsiteY54" fmla="*/ 428625 h 549275"/>
              <a:gd name="connsiteX55" fmla="*/ 911225 w 977915"/>
              <a:gd name="connsiteY55" fmla="*/ 409575 h 549275"/>
              <a:gd name="connsiteX56" fmla="*/ 917575 w 977915"/>
              <a:gd name="connsiteY56" fmla="*/ 390525 h 549275"/>
              <a:gd name="connsiteX57" fmla="*/ 927100 w 977915"/>
              <a:gd name="connsiteY57" fmla="*/ 381000 h 549275"/>
              <a:gd name="connsiteX58" fmla="*/ 933450 w 977915"/>
              <a:gd name="connsiteY58" fmla="*/ 371475 h 549275"/>
              <a:gd name="connsiteX59" fmla="*/ 942975 w 977915"/>
              <a:gd name="connsiteY59" fmla="*/ 365125 h 549275"/>
              <a:gd name="connsiteX60" fmla="*/ 946150 w 977915"/>
              <a:gd name="connsiteY60" fmla="*/ 355600 h 549275"/>
              <a:gd name="connsiteX61" fmla="*/ 958850 w 977915"/>
              <a:gd name="connsiteY61" fmla="*/ 336550 h 549275"/>
              <a:gd name="connsiteX62" fmla="*/ 974725 w 977915"/>
              <a:gd name="connsiteY62" fmla="*/ 307975 h 549275"/>
              <a:gd name="connsiteX63" fmla="*/ 977900 w 977915"/>
              <a:gd name="connsiteY63" fmla="*/ 298450 h 549275"/>
              <a:gd name="connsiteX64" fmla="*/ 974725 w 977915"/>
              <a:gd name="connsiteY64" fmla="*/ 254000 h 549275"/>
              <a:gd name="connsiteX65" fmla="*/ 962025 w 977915"/>
              <a:gd name="connsiteY65" fmla="*/ 234950 h 549275"/>
              <a:gd name="connsiteX66" fmla="*/ 955675 w 977915"/>
              <a:gd name="connsiteY66" fmla="*/ 225425 h 549275"/>
              <a:gd name="connsiteX67" fmla="*/ 936625 w 977915"/>
              <a:gd name="connsiteY67" fmla="*/ 209550 h 549275"/>
              <a:gd name="connsiteX68" fmla="*/ 914400 w 977915"/>
              <a:gd name="connsiteY68" fmla="*/ 177800 h 549275"/>
              <a:gd name="connsiteX69" fmla="*/ 901700 w 977915"/>
              <a:gd name="connsiteY69" fmla="*/ 158750 h 549275"/>
              <a:gd name="connsiteX70" fmla="*/ 895350 w 977915"/>
              <a:gd name="connsiteY70" fmla="*/ 149225 h 549275"/>
              <a:gd name="connsiteX71" fmla="*/ 889000 w 977915"/>
              <a:gd name="connsiteY71" fmla="*/ 130175 h 549275"/>
              <a:gd name="connsiteX72" fmla="*/ 885825 w 977915"/>
              <a:gd name="connsiteY72" fmla="*/ 120650 h 549275"/>
              <a:gd name="connsiteX73" fmla="*/ 879475 w 977915"/>
              <a:gd name="connsiteY73" fmla="*/ 111125 h 549275"/>
              <a:gd name="connsiteX74" fmla="*/ 866775 w 977915"/>
              <a:gd name="connsiteY74" fmla="*/ 92075 h 549275"/>
              <a:gd name="connsiteX75" fmla="*/ 847725 w 977915"/>
              <a:gd name="connsiteY75" fmla="*/ 79375 h 549275"/>
              <a:gd name="connsiteX76" fmla="*/ 819150 w 977915"/>
              <a:gd name="connsiteY76" fmla="*/ 60325 h 549275"/>
              <a:gd name="connsiteX77" fmla="*/ 809625 w 977915"/>
              <a:gd name="connsiteY77" fmla="*/ 53975 h 549275"/>
              <a:gd name="connsiteX78" fmla="*/ 800100 w 977915"/>
              <a:gd name="connsiteY78" fmla="*/ 47625 h 549275"/>
              <a:gd name="connsiteX79" fmla="*/ 781050 w 977915"/>
              <a:gd name="connsiteY79" fmla="*/ 44450 h 549275"/>
              <a:gd name="connsiteX80" fmla="*/ 771525 w 977915"/>
              <a:gd name="connsiteY80" fmla="*/ 41275 h 549275"/>
              <a:gd name="connsiteX81" fmla="*/ 733425 w 977915"/>
              <a:gd name="connsiteY81" fmla="*/ 31750 h 549275"/>
              <a:gd name="connsiteX82" fmla="*/ 679450 w 977915"/>
              <a:gd name="connsiteY82" fmla="*/ 22225 h 549275"/>
              <a:gd name="connsiteX83" fmla="*/ 657225 w 977915"/>
              <a:gd name="connsiteY83" fmla="*/ 15875 h 549275"/>
              <a:gd name="connsiteX84" fmla="*/ 619125 w 977915"/>
              <a:gd name="connsiteY84" fmla="*/ 9525 h 549275"/>
              <a:gd name="connsiteX85" fmla="*/ 603250 w 977915"/>
              <a:gd name="connsiteY85" fmla="*/ 6350 h 549275"/>
              <a:gd name="connsiteX86" fmla="*/ 568325 w 977915"/>
              <a:gd name="connsiteY86" fmla="*/ 3175 h 549275"/>
              <a:gd name="connsiteX87" fmla="*/ 536575 w 977915"/>
              <a:gd name="connsiteY87" fmla="*/ 0 h 549275"/>
              <a:gd name="connsiteX88" fmla="*/ 339725 w 977915"/>
              <a:gd name="connsiteY88" fmla="*/ 9525 h 549275"/>
              <a:gd name="connsiteX89" fmla="*/ 327025 w 977915"/>
              <a:gd name="connsiteY89" fmla="*/ 12700 h 549275"/>
              <a:gd name="connsiteX90" fmla="*/ 317500 w 977915"/>
              <a:gd name="connsiteY90" fmla="*/ 15875 h 549275"/>
              <a:gd name="connsiteX91" fmla="*/ 282575 w 977915"/>
              <a:gd name="connsiteY91" fmla="*/ 22225 h 549275"/>
              <a:gd name="connsiteX92" fmla="*/ 273050 w 977915"/>
              <a:gd name="connsiteY92" fmla="*/ 25400 h 549275"/>
              <a:gd name="connsiteX93" fmla="*/ 260350 w 977915"/>
              <a:gd name="connsiteY93" fmla="*/ 28575 h 549275"/>
              <a:gd name="connsiteX94" fmla="*/ 250825 w 977915"/>
              <a:gd name="connsiteY94" fmla="*/ 31750 h 549275"/>
              <a:gd name="connsiteX95" fmla="*/ 238125 w 977915"/>
              <a:gd name="connsiteY95" fmla="*/ 34925 h 549275"/>
              <a:gd name="connsiteX96" fmla="*/ 228600 w 977915"/>
              <a:gd name="connsiteY96" fmla="*/ 38100 h 549275"/>
              <a:gd name="connsiteX97" fmla="*/ 206375 w 977915"/>
              <a:gd name="connsiteY97" fmla="*/ 41275 h 549275"/>
              <a:gd name="connsiteX98" fmla="*/ 180975 w 977915"/>
              <a:gd name="connsiteY98" fmla="*/ 47625 h 549275"/>
              <a:gd name="connsiteX99" fmla="*/ 168275 w 977915"/>
              <a:gd name="connsiteY99" fmla="*/ 50800 h 549275"/>
              <a:gd name="connsiteX100" fmla="*/ 149225 w 977915"/>
              <a:gd name="connsiteY100" fmla="*/ 60325 h 549275"/>
              <a:gd name="connsiteX101" fmla="*/ 146050 w 977915"/>
              <a:gd name="connsiteY101" fmla="*/ 66675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77915" h="549275">
                <a:moveTo>
                  <a:pt x="146050" y="66675"/>
                </a:moveTo>
                <a:cubicBezTo>
                  <a:pt x="142875" y="68262"/>
                  <a:pt x="135484" y="68885"/>
                  <a:pt x="130175" y="69850"/>
                </a:cubicBezTo>
                <a:cubicBezTo>
                  <a:pt x="123841" y="71002"/>
                  <a:pt x="117438" y="71762"/>
                  <a:pt x="111125" y="73025"/>
                </a:cubicBezTo>
                <a:cubicBezTo>
                  <a:pt x="106846" y="73881"/>
                  <a:pt x="102658" y="75142"/>
                  <a:pt x="98425" y="76200"/>
                </a:cubicBezTo>
                <a:cubicBezTo>
                  <a:pt x="95250" y="78317"/>
                  <a:pt x="91598" y="79852"/>
                  <a:pt x="88900" y="82550"/>
                </a:cubicBezTo>
                <a:cubicBezTo>
                  <a:pt x="86202" y="85248"/>
                  <a:pt x="85786" y="90053"/>
                  <a:pt x="82550" y="92075"/>
                </a:cubicBezTo>
                <a:cubicBezTo>
                  <a:pt x="76874" y="95623"/>
                  <a:pt x="69850" y="96308"/>
                  <a:pt x="63500" y="98425"/>
                </a:cubicBezTo>
                <a:lnTo>
                  <a:pt x="53975" y="101600"/>
                </a:lnTo>
                <a:cubicBezTo>
                  <a:pt x="47794" y="120143"/>
                  <a:pt x="55636" y="103114"/>
                  <a:pt x="41275" y="117475"/>
                </a:cubicBezTo>
                <a:cubicBezTo>
                  <a:pt x="20108" y="138642"/>
                  <a:pt x="50800" y="116417"/>
                  <a:pt x="25400" y="133350"/>
                </a:cubicBezTo>
                <a:cubicBezTo>
                  <a:pt x="17420" y="157291"/>
                  <a:pt x="28185" y="127781"/>
                  <a:pt x="15875" y="152400"/>
                </a:cubicBezTo>
                <a:cubicBezTo>
                  <a:pt x="14378" y="155393"/>
                  <a:pt x="13758" y="158750"/>
                  <a:pt x="12700" y="161925"/>
                </a:cubicBezTo>
                <a:cubicBezTo>
                  <a:pt x="11642" y="171450"/>
                  <a:pt x="10355" y="180952"/>
                  <a:pt x="9525" y="190500"/>
                </a:cubicBezTo>
                <a:cubicBezTo>
                  <a:pt x="8238" y="205299"/>
                  <a:pt x="7828" y="220169"/>
                  <a:pt x="6350" y="234950"/>
                </a:cubicBezTo>
                <a:cubicBezTo>
                  <a:pt x="5709" y="241356"/>
                  <a:pt x="4154" y="247637"/>
                  <a:pt x="3175" y="254000"/>
                </a:cubicBezTo>
                <a:cubicBezTo>
                  <a:pt x="2037" y="261397"/>
                  <a:pt x="1058" y="268817"/>
                  <a:pt x="0" y="276225"/>
                </a:cubicBezTo>
                <a:cubicBezTo>
                  <a:pt x="1058" y="296333"/>
                  <a:pt x="1352" y="316497"/>
                  <a:pt x="3175" y="336550"/>
                </a:cubicBezTo>
                <a:cubicBezTo>
                  <a:pt x="3478" y="339883"/>
                  <a:pt x="5597" y="342814"/>
                  <a:pt x="6350" y="346075"/>
                </a:cubicBezTo>
                <a:cubicBezTo>
                  <a:pt x="17844" y="395883"/>
                  <a:pt x="6911" y="360458"/>
                  <a:pt x="19050" y="396875"/>
                </a:cubicBezTo>
                <a:lnTo>
                  <a:pt x="22225" y="406400"/>
                </a:lnTo>
                <a:cubicBezTo>
                  <a:pt x="23283" y="409575"/>
                  <a:pt x="23544" y="413140"/>
                  <a:pt x="25400" y="415925"/>
                </a:cubicBezTo>
                <a:cubicBezTo>
                  <a:pt x="27517" y="419100"/>
                  <a:pt x="30043" y="422037"/>
                  <a:pt x="31750" y="425450"/>
                </a:cubicBezTo>
                <a:cubicBezTo>
                  <a:pt x="33247" y="428443"/>
                  <a:pt x="33428" y="431982"/>
                  <a:pt x="34925" y="434975"/>
                </a:cubicBezTo>
                <a:cubicBezTo>
                  <a:pt x="36632" y="438388"/>
                  <a:pt x="39568" y="441087"/>
                  <a:pt x="41275" y="444500"/>
                </a:cubicBezTo>
                <a:cubicBezTo>
                  <a:pt x="42772" y="447493"/>
                  <a:pt x="42083" y="451658"/>
                  <a:pt x="44450" y="454025"/>
                </a:cubicBezTo>
                <a:cubicBezTo>
                  <a:pt x="46817" y="456392"/>
                  <a:pt x="50800" y="456142"/>
                  <a:pt x="53975" y="457200"/>
                </a:cubicBezTo>
                <a:cubicBezTo>
                  <a:pt x="60156" y="475743"/>
                  <a:pt x="52314" y="458714"/>
                  <a:pt x="66675" y="473075"/>
                </a:cubicBezTo>
                <a:cubicBezTo>
                  <a:pt x="93133" y="499533"/>
                  <a:pt x="38100" y="459317"/>
                  <a:pt x="92075" y="495300"/>
                </a:cubicBezTo>
                <a:lnTo>
                  <a:pt x="101600" y="501650"/>
                </a:lnTo>
                <a:cubicBezTo>
                  <a:pt x="104775" y="503767"/>
                  <a:pt x="107505" y="506793"/>
                  <a:pt x="111125" y="508000"/>
                </a:cubicBezTo>
                <a:cubicBezTo>
                  <a:pt x="114300" y="509058"/>
                  <a:pt x="117657" y="509678"/>
                  <a:pt x="120650" y="511175"/>
                </a:cubicBezTo>
                <a:cubicBezTo>
                  <a:pt x="124063" y="512882"/>
                  <a:pt x="126602" y="516185"/>
                  <a:pt x="130175" y="517525"/>
                </a:cubicBezTo>
                <a:cubicBezTo>
                  <a:pt x="135228" y="519420"/>
                  <a:pt x="140815" y="519391"/>
                  <a:pt x="146050" y="520700"/>
                </a:cubicBezTo>
                <a:cubicBezTo>
                  <a:pt x="149297" y="521512"/>
                  <a:pt x="152293" y="523219"/>
                  <a:pt x="155575" y="523875"/>
                </a:cubicBezTo>
                <a:cubicBezTo>
                  <a:pt x="161395" y="525039"/>
                  <a:pt x="198709" y="529790"/>
                  <a:pt x="203200" y="530225"/>
                </a:cubicBezTo>
                <a:lnTo>
                  <a:pt x="276225" y="536575"/>
                </a:lnTo>
                <a:lnTo>
                  <a:pt x="317500" y="539750"/>
                </a:lnTo>
                <a:cubicBezTo>
                  <a:pt x="377958" y="545007"/>
                  <a:pt x="322211" y="542217"/>
                  <a:pt x="409575" y="546100"/>
                </a:cubicBezTo>
                <a:lnTo>
                  <a:pt x="492125" y="549275"/>
                </a:lnTo>
                <a:cubicBezTo>
                  <a:pt x="546632" y="540191"/>
                  <a:pt x="484404" y="549704"/>
                  <a:pt x="606425" y="542925"/>
                </a:cubicBezTo>
                <a:cubicBezTo>
                  <a:pt x="612853" y="542568"/>
                  <a:pt x="619073" y="540424"/>
                  <a:pt x="625475" y="539750"/>
                </a:cubicBezTo>
                <a:cubicBezTo>
                  <a:pt x="639198" y="538305"/>
                  <a:pt x="652992" y="537633"/>
                  <a:pt x="666750" y="536575"/>
                </a:cubicBezTo>
                <a:cubicBezTo>
                  <a:pt x="685781" y="530231"/>
                  <a:pt x="674802" y="533114"/>
                  <a:pt x="708025" y="530225"/>
                </a:cubicBezTo>
                <a:cubicBezTo>
                  <a:pt x="721772" y="529030"/>
                  <a:pt x="735542" y="528108"/>
                  <a:pt x="749300" y="527050"/>
                </a:cubicBezTo>
                <a:cubicBezTo>
                  <a:pt x="761450" y="524620"/>
                  <a:pt x="780234" y="521387"/>
                  <a:pt x="793750" y="517525"/>
                </a:cubicBezTo>
                <a:cubicBezTo>
                  <a:pt x="796968" y="516606"/>
                  <a:pt x="800282" y="515847"/>
                  <a:pt x="803275" y="514350"/>
                </a:cubicBezTo>
                <a:cubicBezTo>
                  <a:pt x="806688" y="512643"/>
                  <a:pt x="809387" y="509707"/>
                  <a:pt x="812800" y="508000"/>
                </a:cubicBezTo>
                <a:cubicBezTo>
                  <a:pt x="815793" y="506503"/>
                  <a:pt x="819332" y="506322"/>
                  <a:pt x="822325" y="504825"/>
                </a:cubicBezTo>
                <a:cubicBezTo>
                  <a:pt x="825738" y="503118"/>
                  <a:pt x="828437" y="500182"/>
                  <a:pt x="831850" y="498475"/>
                </a:cubicBezTo>
                <a:cubicBezTo>
                  <a:pt x="834843" y="496978"/>
                  <a:pt x="838449" y="496925"/>
                  <a:pt x="841375" y="495300"/>
                </a:cubicBezTo>
                <a:cubicBezTo>
                  <a:pt x="848046" y="491594"/>
                  <a:pt x="860425" y="482600"/>
                  <a:pt x="860425" y="482600"/>
                </a:cubicBezTo>
                <a:cubicBezTo>
                  <a:pt x="862542" y="479425"/>
                  <a:pt x="864077" y="475773"/>
                  <a:pt x="866775" y="473075"/>
                </a:cubicBezTo>
                <a:cubicBezTo>
                  <a:pt x="869473" y="470377"/>
                  <a:pt x="873787" y="469597"/>
                  <a:pt x="876300" y="466725"/>
                </a:cubicBezTo>
                <a:lnTo>
                  <a:pt x="895350" y="438150"/>
                </a:lnTo>
                <a:cubicBezTo>
                  <a:pt x="897467" y="434975"/>
                  <a:pt x="900493" y="432245"/>
                  <a:pt x="901700" y="428625"/>
                </a:cubicBezTo>
                <a:cubicBezTo>
                  <a:pt x="913279" y="393887"/>
                  <a:pt x="894812" y="446504"/>
                  <a:pt x="911225" y="409575"/>
                </a:cubicBezTo>
                <a:cubicBezTo>
                  <a:pt x="913943" y="403458"/>
                  <a:pt x="912842" y="395258"/>
                  <a:pt x="917575" y="390525"/>
                </a:cubicBezTo>
                <a:cubicBezTo>
                  <a:pt x="920750" y="387350"/>
                  <a:pt x="924225" y="384449"/>
                  <a:pt x="927100" y="381000"/>
                </a:cubicBezTo>
                <a:cubicBezTo>
                  <a:pt x="929543" y="378069"/>
                  <a:pt x="930752" y="374173"/>
                  <a:pt x="933450" y="371475"/>
                </a:cubicBezTo>
                <a:cubicBezTo>
                  <a:pt x="936148" y="368777"/>
                  <a:pt x="939800" y="367242"/>
                  <a:pt x="942975" y="365125"/>
                </a:cubicBezTo>
                <a:cubicBezTo>
                  <a:pt x="944033" y="361950"/>
                  <a:pt x="944525" y="358526"/>
                  <a:pt x="946150" y="355600"/>
                </a:cubicBezTo>
                <a:cubicBezTo>
                  <a:pt x="949856" y="348929"/>
                  <a:pt x="956437" y="343790"/>
                  <a:pt x="958850" y="336550"/>
                </a:cubicBezTo>
                <a:cubicBezTo>
                  <a:pt x="966620" y="313240"/>
                  <a:pt x="960467" y="322233"/>
                  <a:pt x="974725" y="307975"/>
                </a:cubicBezTo>
                <a:cubicBezTo>
                  <a:pt x="975783" y="304800"/>
                  <a:pt x="977900" y="301797"/>
                  <a:pt x="977900" y="298450"/>
                </a:cubicBezTo>
                <a:cubicBezTo>
                  <a:pt x="977900" y="283596"/>
                  <a:pt x="978328" y="268411"/>
                  <a:pt x="974725" y="254000"/>
                </a:cubicBezTo>
                <a:cubicBezTo>
                  <a:pt x="972874" y="246596"/>
                  <a:pt x="966258" y="241300"/>
                  <a:pt x="962025" y="234950"/>
                </a:cubicBezTo>
                <a:cubicBezTo>
                  <a:pt x="959908" y="231775"/>
                  <a:pt x="958850" y="227542"/>
                  <a:pt x="955675" y="225425"/>
                </a:cubicBezTo>
                <a:cubicBezTo>
                  <a:pt x="945877" y="218893"/>
                  <a:pt x="944774" y="219057"/>
                  <a:pt x="936625" y="209550"/>
                </a:cubicBezTo>
                <a:cubicBezTo>
                  <a:pt x="929573" y="201323"/>
                  <a:pt x="919865" y="185997"/>
                  <a:pt x="914400" y="177800"/>
                </a:cubicBezTo>
                <a:lnTo>
                  <a:pt x="901700" y="158750"/>
                </a:lnTo>
                <a:cubicBezTo>
                  <a:pt x="899583" y="155575"/>
                  <a:pt x="896557" y="152845"/>
                  <a:pt x="895350" y="149225"/>
                </a:cubicBezTo>
                <a:lnTo>
                  <a:pt x="889000" y="130175"/>
                </a:lnTo>
                <a:cubicBezTo>
                  <a:pt x="887942" y="127000"/>
                  <a:pt x="887681" y="123435"/>
                  <a:pt x="885825" y="120650"/>
                </a:cubicBezTo>
                <a:cubicBezTo>
                  <a:pt x="883708" y="117475"/>
                  <a:pt x="881182" y="114538"/>
                  <a:pt x="879475" y="111125"/>
                </a:cubicBezTo>
                <a:cubicBezTo>
                  <a:pt x="872732" y="97639"/>
                  <a:pt x="881548" y="103565"/>
                  <a:pt x="866775" y="92075"/>
                </a:cubicBezTo>
                <a:cubicBezTo>
                  <a:pt x="860751" y="87390"/>
                  <a:pt x="854075" y="83608"/>
                  <a:pt x="847725" y="79375"/>
                </a:cubicBezTo>
                <a:lnTo>
                  <a:pt x="819150" y="60325"/>
                </a:lnTo>
                <a:lnTo>
                  <a:pt x="809625" y="53975"/>
                </a:lnTo>
                <a:cubicBezTo>
                  <a:pt x="806450" y="51858"/>
                  <a:pt x="803864" y="48252"/>
                  <a:pt x="800100" y="47625"/>
                </a:cubicBezTo>
                <a:cubicBezTo>
                  <a:pt x="793750" y="46567"/>
                  <a:pt x="787334" y="45847"/>
                  <a:pt x="781050" y="44450"/>
                </a:cubicBezTo>
                <a:cubicBezTo>
                  <a:pt x="777783" y="43724"/>
                  <a:pt x="774759" y="42137"/>
                  <a:pt x="771525" y="41275"/>
                </a:cubicBezTo>
                <a:cubicBezTo>
                  <a:pt x="758876" y="37902"/>
                  <a:pt x="746338" y="33902"/>
                  <a:pt x="733425" y="31750"/>
                </a:cubicBezTo>
                <a:cubicBezTo>
                  <a:pt x="730800" y="31313"/>
                  <a:pt x="690850" y="25075"/>
                  <a:pt x="679450" y="22225"/>
                </a:cubicBezTo>
                <a:cubicBezTo>
                  <a:pt x="671975" y="20356"/>
                  <a:pt x="664765" y="17462"/>
                  <a:pt x="657225" y="15875"/>
                </a:cubicBezTo>
                <a:cubicBezTo>
                  <a:pt x="644626" y="13223"/>
                  <a:pt x="631750" y="12050"/>
                  <a:pt x="619125" y="9525"/>
                </a:cubicBezTo>
                <a:cubicBezTo>
                  <a:pt x="613833" y="8467"/>
                  <a:pt x="608605" y="7019"/>
                  <a:pt x="603250" y="6350"/>
                </a:cubicBezTo>
                <a:cubicBezTo>
                  <a:pt x="591651" y="4900"/>
                  <a:pt x="579962" y="4283"/>
                  <a:pt x="568325" y="3175"/>
                </a:cubicBezTo>
                <a:lnTo>
                  <a:pt x="536575" y="0"/>
                </a:lnTo>
                <a:cubicBezTo>
                  <a:pt x="362969" y="6808"/>
                  <a:pt x="428445" y="1460"/>
                  <a:pt x="339725" y="9525"/>
                </a:cubicBezTo>
                <a:cubicBezTo>
                  <a:pt x="335492" y="10583"/>
                  <a:pt x="331221" y="11501"/>
                  <a:pt x="327025" y="12700"/>
                </a:cubicBezTo>
                <a:cubicBezTo>
                  <a:pt x="323807" y="13619"/>
                  <a:pt x="320782" y="15219"/>
                  <a:pt x="317500" y="15875"/>
                </a:cubicBezTo>
                <a:cubicBezTo>
                  <a:pt x="287522" y="21871"/>
                  <a:pt x="304537" y="15950"/>
                  <a:pt x="282575" y="22225"/>
                </a:cubicBezTo>
                <a:cubicBezTo>
                  <a:pt x="279357" y="23144"/>
                  <a:pt x="276268" y="24481"/>
                  <a:pt x="273050" y="25400"/>
                </a:cubicBezTo>
                <a:cubicBezTo>
                  <a:pt x="268854" y="26599"/>
                  <a:pt x="264546" y="27376"/>
                  <a:pt x="260350" y="28575"/>
                </a:cubicBezTo>
                <a:cubicBezTo>
                  <a:pt x="257132" y="29494"/>
                  <a:pt x="254043" y="30831"/>
                  <a:pt x="250825" y="31750"/>
                </a:cubicBezTo>
                <a:cubicBezTo>
                  <a:pt x="246629" y="32949"/>
                  <a:pt x="242321" y="33726"/>
                  <a:pt x="238125" y="34925"/>
                </a:cubicBezTo>
                <a:cubicBezTo>
                  <a:pt x="234907" y="35844"/>
                  <a:pt x="231882" y="37444"/>
                  <a:pt x="228600" y="38100"/>
                </a:cubicBezTo>
                <a:cubicBezTo>
                  <a:pt x="221262" y="39568"/>
                  <a:pt x="213713" y="39807"/>
                  <a:pt x="206375" y="41275"/>
                </a:cubicBezTo>
                <a:cubicBezTo>
                  <a:pt x="197817" y="42987"/>
                  <a:pt x="189442" y="45508"/>
                  <a:pt x="180975" y="47625"/>
                </a:cubicBezTo>
                <a:lnTo>
                  <a:pt x="168275" y="50800"/>
                </a:lnTo>
                <a:cubicBezTo>
                  <a:pt x="140978" y="68998"/>
                  <a:pt x="175515" y="47180"/>
                  <a:pt x="149225" y="60325"/>
                </a:cubicBezTo>
                <a:cubicBezTo>
                  <a:pt x="145812" y="62032"/>
                  <a:pt x="149225" y="65088"/>
                  <a:pt x="146050" y="66675"/>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err="1"/>
          </a:p>
        </p:txBody>
      </p:sp>
      <p:pic>
        <p:nvPicPr>
          <p:cNvPr id="13" name="Picture 4" descr="C:\Users\rnicholl\AppData\Local\Temp\SNAGHTML46eda7.PNG">
            <a:extLst>
              <a:ext uri="{FF2B5EF4-FFF2-40B4-BE49-F238E27FC236}">
                <a16:creationId xmlns:a16="http://schemas.microsoft.com/office/drawing/2014/main" id="{10349B53-1181-4C09-B3AB-4BFF0D87833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9335" y="3142723"/>
            <a:ext cx="1086973" cy="1086973"/>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8">
            <a:extLst>
              <a:ext uri="{FF2B5EF4-FFF2-40B4-BE49-F238E27FC236}">
                <a16:creationId xmlns:a16="http://schemas.microsoft.com/office/drawing/2014/main" id="{D25EDB3A-F342-6848-9473-77F391114215}"/>
              </a:ext>
            </a:extLst>
          </p:cNvPr>
          <p:cNvSpPr txBox="1">
            <a:spLocks/>
          </p:cNvSpPr>
          <p:nvPr/>
        </p:nvSpPr>
        <p:spPr bwMode="auto">
          <a:xfrm>
            <a:off x="1326984" y="2310680"/>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a:t>Table Storage</a:t>
            </a:r>
          </a:p>
          <a:p>
            <a:pPr lvl="1">
              <a:spcAft>
                <a:spcPts val="0"/>
              </a:spcAft>
            </a:pPr>
            <a:r>
              <a:rPr lang="en-US" sz="1200"/>
              <a:t>Stores structured </a:t>
            </a:r>
            <a:r>
              <a:rPr lang="en-US" sz="1200">
                <a:solidFill>
                  <a:srgbClr val="000000"/>
                </a:solidFill>
              </a:rPr>
              <a:t>datasets</a:t>
            </a:r>
            <a:endParaRPr lang="en-US" sz="1200"/>
          </a:p>
          <a:p>
            <a:pPr lvl="1">
              <a:spcAft>
                <a:spcPts val="0"/>
              </a:spcAft>
            </a:pPr>
            <a:r>
              <a:rPr lang="en-US" sz="1200"/>
              <a:t>Is a </a:t>
            </a:r>
            <a:r>
              <a:rPr lang="en-US" sz="1200">
                <a:solidFill>
                  <a:srgbClr val="000000"/>
                </a:solidFill>
              </a:rPr>
              <a:t>NoSQL</a:t>
            </a:r>
            <a:r>
              <a:rPr lang="en-US" sz="1200"/>
              <a:t> key-attribute </a:t>
            </a:r>
            <a:r>
              <a:rPr lang="en-US" sz="1200">
                <a:solidFill>
                  <a:srgbClr val="000000"/>
                </a:solidFill>
              </a:rPr>
              <a:t>da</a:t>
            </a:r>
            <a:r>
              <a:rPr lang="en-US">
                <a:solidFill>
                  <a:srgbClr val="000000"/>
                </a:solidFill>
              </a:rPr>
              <a:t>tastore</a:t>
            </a:r>
            <a:endParaRPr lang="en-US"/>
          </a:p>
        </p:txBody>
      </p:sp>
      <p:sp>
        <p:nvSpPr>
          <p:cNvPr id="21" name="Content Placeholder 8">
            <a:extLst>
              <a:ext uri="{FF2B5EF4-FFF2-40B4-BE49-F238E27FC236}">
                <a16:creationId xmlns:a16="http://schemas.microsoft.com/office/drawing/2014/main" id="{907D5096-3E3C-6E47-ABFE-AE35369052FA}"/>
              </a:ext>
            </a:extLst>
          </p:cNvPr>
          <p:cNvSpPr txBox="1">
            <a:spLocks/>
          </p:cNvSpPr>
          <p:nvPr/>
        </p:nvSpPr>
        <p:spPr bwMode="auto">
          <a:xfrm>
            <a:off x="1326984" y="3246581"/>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a:t>Queue Storage</a:t>
            </a:r>
          </a:p>
          <a:p>
            <a:pPr lvl="1">
              <a:spcAft>
                <a:spcPts val="0"/>
              </a:spcAft>
            </a:pPr>
            <a:r>
              <a:rPr lang="en-US" sz="1200"/>
              <a:t>Provides reliable messaging for workflow processing</a:t>
            </a:r>
          </a:p>
          <a:p>
            <a:pPr lvl="1">
              <a:spcAft>
                <a:spcPts val="0"/>
              </a:spcAft>
            </a:pPr>
            <a:r>
              <a:rPr lang="en-US" sz="1200"/>
              <a:t>Provides communication between components of cloud services</a:t>
            </a:r>
          </a:p>
        </p:txBody>
      </p:sp>
      <p:sp>
        <p:nvSpPr>
          <p:cNvPr id="22" name="Content Placeholder 8">
            <a:extLst>
              <a:ext uri="{FF2B5EF4-FFF2-40B4-BE49-F238E27FC236}">
                <a16:creationId xmlns:a16="http://schemas.microsoft.com/office/drawing/2014/main" id="{162D2617-4D64-D343-BD78-899661D2971E}"/>
              </a:ext>
            </a:extLst>
          </p:cNvPr>
          <p:cNvSpPr txBox="1">
            <a:spLocks/>
          </p:cNvSpPr>
          <p:nvPr/>
        </p:nvSpPr>
        <p:spPr bwMode="auto">
          <a:xfrm>
            <a:off x="1326984" y="4214120"/>
            <a:ext cx="8220456" cy="87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73244" tIns="36623" rIns="73244" bIns="36623" numCol="1" anchor="ctr" anchorCtr="0" compatLnSpc="1">
            <a:prstTxWarp prst="textNoShape">
              <a:avLst/>
            </a:prstTxWarp>
            <a:noAutofit/>
          </a:bodyPr>
          <a:lstStyle>
            <a:lvl1pPr marL="187325" indent="-187325" algn="l" defTabSz="731838" rtl="0" eaLnBrk="0" fontAlgn="base" hangingPunct="0">
              <a:lnSpc>
                <a:spcPct val="100000"/>
              </a:lnSpc>
              <a:spcBef>
                <a:spcPts val="1000"/>
              </a:spcBef>
              <a:spcAft>
                <a:spcPts val="200"/>
              </a:spcAft>
              <a:buClr>
                <a:schemeClr val="tx2"/>
              </a:buClr>
              <a:buFont typeface="Wingdings" charset="0"/>
              <a:buChar char="§"/>
              <a:defRPr sz="2000" kern="1200">
                <a:solidFill>
                  <a:schemeClr val="tx1"/>
                </a:solidFill>
                <a:latin typeface="+mn-lt"/>
                <a:ea typeface="ＭＳ Ｐゴシック" charset="0"/>
                <a:cs typeface="ＭＳ Ｐゴシック" charset="0"/>
              </a:defRPr>
            </a:lvl1pPr>
            <a:lvl2pPr marL="365760" indent="-182880" algn="l" defTabSz="731838" rtl="0" eaLnBrk="0" fontAlgn="base" hangingPunct="0">
              <a:lnSpc>
                <a:spcPct val="100000"/>
              </a:lnSpc>
              <a:spcBef>
                <a:spcPts val="0"/>
              </a:spcBef>
              <a:spcAft>
                <a:spcPts val="200"/>
              </a:spcAft>
              <a:buClr>
                <a:schemeClr val="bg2"/>
              </a:buClr>
              <a:buFont typeface="Wingdings" charset="0"/>
              <a:buChar char="§"/>
              <a:defRPr sz="1600" kern="1200">
                <a:solidFill>
                  <a:schemeClr val="tx1"/>
                </a:solidFill>
                <a:latin typeface="+mn-lt"/>
                <a:ea typeface="ＭＳ Ｐゴシック" charset="0"/>
                <a:cs typeface="+mn-cs"/>
              </a:defRPr>
            </a:lvl2pPr>
            <a:lvl3pPr marL="54864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3pPr>
            <a:lvl4pPr marL="731520" indent="-182880" algn="l" defTabSz="731838" rtl="0" eaLnBrk="0" fontAlgn="base" hangingPunct="0">
              <a:lnSpc>
                <a:spcPct val="100000"/>
              </a:lnSpc>
              <a:spcBef>
                <a:spcPts val="0"/>
              </a:spcBef>
              <a:spcAft>
                <a:spcPts val="200"/>
              </a:spcAft>
              <a:buClr>
                <a:schemeClr val="bg2"/>
              </a:buClr>
              <a:buFont typeface="Wingdings" charset="0"/>
              <a:buChar char="§"/>
              <a:defRPr sz="1400" kern="1200">
                <a:solidFill>
                  <a:schemeClr val="tx1"/>
                </a:solidFill>
                <a:latin typeface="+mn-lt"/>
                <a:ea typeface="ＭＳ Ｐゴシック" charset="0"/>
                <a:cs typeface="+mn-cs"/>
              </a:defRPr>
            </a:lvl4pPr>
            <a:lvl5pPr marL="914400" indent="-182880" algn="l" defTabSz="731838" rtl="0" eaLnBrk="0" fontAlgn="base" hangingPunct="0">
              <a:lnSpc>
                <a:spcPct val="100000"/>
              </a:lnSpc>
              <a:spcBef>
                <a:spcPts val="0"/>
              </a:spcBef>
              <a:spcAft>
                <a:spcPts val="200"/>
              </a:spcAft>
              <a:buClr>
                <a:schemeClr val="bg2"/>
              </a:buClr>
              <a:buFont typeface="Wingdings" charset="0"/>
              <a:buChar char="§"/>
              <a:defRPr lang="en-US" sz="1400" kern="1200">
                <a:solidFill>
                  <a:schemeClr val="tx1"/>
                </a:solidFill>
                <a:latin typeface="+mn-lt"/>
                <a:ea typeface="ＭＳ Ｐゴシック" charset="0"/>
                <a:cs typeface="+mn-cs"/>
              </a:defRPr>
            </a:lvl5pPr>
            <a:lvl6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6pPr>
            <a:lvl7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7pPr>
            <a:lvl8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8pPr>
            <a:lvl9pPr marL="915558" indent="-183112" algn="l" defTabSz="732447"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9pPr>
          </a:lstStyle>
          <a:p>
            <a:pPr>
              <a:spcAft>
                <a:spcPts val="0"/>
              </a:spcAft>
            </a:pPr>
            <a:r>
              <a:rPr lang="en-US" sz="1600"/>
              <a:t>File Storage</a:t>
            </a:r>
          </a:p>
          <a:p>
            <a:pPr lvl="1">
              <a:spcAft>
                <a:spcPts val="0"/>
              </a:spcAft>
            </a:pPr>
            <a:r>
              <a:rPr lang="en-US" sz="1200"/>
              <a:t>Offers shared storage for applications that use the standard SMB protocol</a:t>
            </a:r>
          </a:p>
          <a:p>
            <a:pPr lvl="1">
              <a:spcAft>
                <a:spcPts val="0"/>
              </a:spcAft>
            </a:pPr>
            <a:r>
              <a:rPr lang="en-US" sz="1200">
                <a:solidFill>
                  <a:srgbClr val="000000"/>
                </a:solidFill>
              </a:rPr>
              <a:t>Allows</a:t>
            </a:r>
            <a:r>
              <a:rPr lang="en-US" sz="1200"/>
              <a:t> Azure virtual machines and cloud services to share file data through mounted shares.</a:t>
            </a:r>
            <a:endParaRPr lang="en-US"/>
          </a:p>
        </p:txBody>
      </p:sp>
    </p:spTree>
    <p:extLst>
      <p:ext uri="{BB962C8B-B14F-4D97-AF65-F5344CB8AC3E}">
        <p14:creationId xmlns:p14="http://schemas.microsoft.com/office/powerpoint/2010/main" val="2606414843"/>
      </p:ext>
    </p:extLst>
  </p:cSld>
  <p:clrMapOvr>
    <a:masterClrMapping/>
  </p:clrMapOvr>
</p:sld>
</file>

<file path=ppt/theme/theme1.xml><?xml version="1.0" encoding="utf-8"?>
<a:theme xmlns:a="http://schemas.openxmlformats.org/drawingml/2006/main" name="NAU-WBT-corp">
  <a:themeElements>
    <a:clrScheme name="NetApp U">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60AF46"/>
      </a:hlink>
      <a:folHlink>
        <a:srgbClr val="9EA2A2"/>
      </a:folHlink>
    </a:clrScheme>
    <a:fontScheme name="NetApp_Template">
      <a:majorFont>
        <a:latin typeface="Arial"/>
        <a:ea typeface=""/>
        <a:cs typeface=""/>
      </a:majorFont>
      <a:minorFont>
        <a:latin typeface="Arial"/>
        <a:ea typeface=""/>
        <a:cs typeface=""/>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5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chor="ctr">
        <a:noAutofit/>
      </a:bodyPr>
      <a:lstStyle>
        <a:defPPr marL="0" marR="0" indent="0" algn="l" defTabSz="914400" rtl="0" eaLnBrk="1" fontAlgn="auto" latinLnBrk="0" hangingPunct="1">
          <a:lnSpc>
            <a:spcPct val="95000"/>
          </a:lnSpc>
          <a:spcBef>
            <a:spcPts val="400"/>
          </a:spcBef>
          <a:spcAft>
            <a:spcPts val="200"/>
          </a:spcAft>
          <a:buClrTx/>
          <a:buSzTx/>
          <a:buFontTx/>
          <a:buNone/>
          <a:tabLst/>
          <a:defRPr kumimoji="0" sz="1800" b="0" i="0" u="none" strike="noStrike" kern="1200" cap="none" spc="0" normalizeH="0" baseline="0" noProof="0" dirty="0" err="1" smtClean="0">
            <a:ln>
              <a:noFill/>
            </a:ln>
            <a:solidFill>
              <a:sysClr val="windowText" lastClr="000000"/>
            </a:solidFill>
            <a:effectLst/>
            <a:uLnTx/>
            <a:uFillTx/>
            <a:latin typeface="+mn-lt"/>
          </a:defRPr>
        </a:defPPr>
      </a:lstStyle>
    </a:txDef>
  </a:objectDefaults>
  <a:extraClrSchemeLst/>
  <a:custClrLst>
    <a:custClr name="Custom Color 1">
      <a:srgbClr val="00C6A5"/>
    </a:custClr>
    <a:custClr name="Custom Color 2">
      <a:srgbClr val="ECECEC"/>
    </a:custClr>
    <a:custClr name="Custom Color 3">
      <a:srgbClr val="C8C9C7"/>
    </a:custClr>
    <a:custClr name="Custom Color 4">
      <a:srgbClr val="9EA2A2"/>
    </a:custClr>
    <a:custClr name="Custom Color 5">
      <a:srgbClr val="5B6770"/>
    </a:custClr>
    <a:custClr name="Custom Color 6">
      <a:srgbClr val="C8102E"/>
    </a:custClr>
  </a:custClrLst>
</a:theme>
</file>

<file path=ppt/theme/theme2.xml><?xml version="1.0" encoding="utf-8"?>
<a:theme xmlns:a="http://schemas.openxmlformats.org/drawingml/2006/main" name="Office Theme">
  <a:themeElements>
    <a:clrScheme name="NetApp">
      <a:dk1>
        <a:sysClr val="windowText" lastClr="000000"/>
      </a:dk1>
      <a:lt1>
        <a:sysClr val="window" lastClr="FFFFFF"/>
      </a:lt1>
      <a:dk2>
        <a:srgbClr val="8DC63F"/>
      </a:dk2>
      <a:lt2>
        <a:srgbClr val="9EA2A2"/>
      </a:lt2>
      <a:accent1>
        <a:srgbClr val="0067C5"/>
      </a:accent1>
      <a:accent2>
        <a:srgbClr val="00B0F0"/>
      </a:accent2>
      <a:accent3>
        <a:srgbClr val="F3D400"/>
      </a:accent3>
      <a:accent4>
        <a:srgbClr val="FF9E00"/>
      </a:accent4>
      <a:accent5>
        <a:srgbClr val="C60047"/>
      </a:accent5>
      <a:accent6>
        <a:srgbClr val="7B00C6"/>
      </a:accent6>
      <a:hlink>
        <a:srgbClr val="0067C5"/>
      </a:hlink>
      <a:folHlink>
        <a:srgbClr val="9EA2A2"/>
      </a:folHlink>
    </a:clrScheme>
    <a:fontScheme name="NetApp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NetApp_Template_ALL">
      <a:dk1>
        <a:sysClr val="windowText" lastClr="000000"/>
      </a:dk1>
      <a:lt1>
        <a:sysClr val="window" lastClr="FFFFFF"/>
      </a:lt1>
      <a:dk2>
        <a:srgbClr val="8DC63F"/>
      </a:dk2>
      <a:lt2>
        <a:srgbClr val="9EA2A2"/>
      </a:lt2>
      <a:accent1>
        <a:srgbClr val="0067C5"/>
      </a:accent1>
      <a:accent2>
        <a:srgbClr val="00B0F0"/>
      </a:accent2>
      <a:accent3>
        <a:srgbClr val="F8DB08"/>
      </a:accent3>
      <a:accent4>
        <a:srgbClr val="FF9E00"/>
      </a:accent4>
      <a:accent5>
        <a:srgbClr val="C60047"/>
      </a:accent5>
      <a:accent6>
        <a:srgbClr val="7B00C6"/>
      </a:accent6>
      <a:hlink>
        <a:srgbClr val="0067C5"/>
      </a:hlink>
      <a:folHlink>
        <a:srgbClr val="9EA2A2"/>
      </a:folHlink>
    </a:clrScheme>
    <a:fontScheme name="NetApp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FFC1938B099A4DA14A5BD4C7057448" ma:contentTypeVersion="15" ma:contentTypeDescription="Create a new document." ma:contentTypeScope="" ma:versionID="001703c336b34e0c7ca0e5fa56299459">
  <xsd:schema xmlns:xsd="http://www.w3.org/2001/XMLSchema" xmlns:xs="http://www.w3.org/2001/XMLSchema" xmlns:p="http://schemas.microsoft.com/office/2006/metadata/properties" xmlns:ns2="e2120b8e-56d0-4099-b133-3b221ecb0b0c" xmlns:ns3="59ed1f9d-8727-4551-b7a6-985ab6424a1d" targetNamespace="http://schemas.microsoft.com/office/2006/metadata/properties" ma:root="true" ma:fieldsID="3e229822303d79c35aeb1da0ec04475d" ns2:_="" ns3:_="">
    <xsd:import namespace="e2120b8e-56d0-4099-b133-3b221ecb0b0c"/>
    <xsd:import namespace="59ed1f9d-8727-4551-b7a6-985ab6424a1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EventHashCode" minOccurs="0"/>
                <xsd:element ref="ns2:MediaServiceGenerationTime"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120b8e-56d0-4099-b133-3b221ecb0b0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ed1f9d-8727-4551-b7a6-985ab6424a1d"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9D4F2-CED2-48C5-A4AC-41AD2C1BA5CE}">
  <ds:schemaRefs>
    <ds:schemaRef ds:uri="http://schemas.microsoft.com/sharepoint/v3/contenttype/forms"/>
  </ds:schemaRefs>
</ds:datastoreItem>
</file>

<file path=customXml/itemProps2.xml><?xml version="1.0" encoding="utf-8"?>
<ds:datastoreItem xmlns:ds="http://schemas.openxmlformats.org/officeDocument/2006/customXml" ds:itemID="{EBB01E73-2F74-4A0B-9198-F1D6ADD343DD}">
  <ds:schemaRefs>
    <ds:schemaRef ds:uri="http://purl.org/dc/dcmitype/"/>
    <ds:schemaRef ds:uri="http://schemas.microsoft.com/office/2006/documentManagement/types"/>
    <ds:schemaRef ds:uri="59ed1f9d-8727-4551-b7a6-985ab6424a1d"/>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e2120b8e-56d0-4099-b133-3b221ecb0b0c"/>
    <ds:schemaRef ds:uri="http://www.w3.org/XML/1998/namespace"/>
  </ds:schemaRefs>
</ds:datastoreItem>
</file>

<file path=customXml/itemProps3.xml><?xml version="1.0" encoding="utf-8"?>
<ds:datastoreItem xmlns:ds="http://schemas.openxmlformats.org/officeDocument/2006/customXml" ds:itemID="{7BCB2281-3BC0-4000-B11C-D16B147006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120b8e-56d0-4099-b133-3b221ecb0b0c"/>
    <ds:schemaRef ds:uri="59ed1f9d-8727-4551-b7a6-985ab6424a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331</TotalTime>
  <Words>2307</Words>
  <Application>Microsoft Office PowerPoint</Application>
  <PresentationFormat>Custom</PresentationFormat>
  <Paragraphs>430</Paragraphs>
  <Slides>18</Slides>
  <Notes>18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Segoe UI</vt:lpstr>
      <vt:lpstr>Segoe UI Semibold</vt:lpstr>
      <vt:lpstr>Segoe UI Semilight</vt:lpstr>
      <vt:lpstr>Wingdings</vt:lpstr>
      <vt:lpstr>NAU-WBT-corp</vt:lpstr>
      <vt:lpstr>Module 5  Azure Virtual Network and Connectivity</vt:lpstr>
      <vt:lpstr>About This Module</vt:lpstr>
      <vt:lpstr>Azure: Geographies</vt:lpstr>
      <vt:lpstr>Azure: Regions</vt:lpstr>
      <vt:lpstr>Azure: VNet</vt:lpstr>
      <vt:lpstr>Azure: VNet</vt:lpstr>
      <vt:lpstr>Azure: VNet</vt:lpstr>
      <vt:lpstr>Azure Connections to On-Premises Networks</vt:lpstr>
      <vt:lpstr>Azure Storage</vt:lpstr>
      <vt:lpstr>Azure Storage</vt:lpstr>
      <vt:lpstr>Azure Storage Accounts</vt:lpstr>
      <vt:lpstr>   </vt:lpstr>
      <vt:lpstr>AWS Versus Azure</vt:lpstr>
      <vt:lpstr>AWS Versus Azure</vt:lpstr>
      <vt:lpstr>PowerPoint Presentation</vt:lpstr>
      <vt:lpstr>ACTION: Share Your Experiences</vt:lpstr>
      <vt:lpstr>More Azure Training</vt:lpstr>
      <vt:lpstr>Module Review</vt:lpstr>
    </vt:vector>
  </TitlesOfParts>
  <Company>NetApp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Azure Virtual Network and Connectivity</dc:title>
  <dc:creator>Colen, Anne</dc:creator>
  <cp:lastModifiedBy>Reardon, Patrick</cp:lastModifiedBy>
  <cp:revision>3</cp:revision>
  <cp:lastPrinted>2014-02-25T18:38:51Z</cp:lastPrinted>
  <dcterms:created xsi:type="dcterms:W3CDTF">2014-04-17T21:06:35Z</dcterms:created>
  <dcterms:modified xsi:type="dcterms:W3CDTF">2019-05-08T12:16:05Z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7169963</vt:lpwstr>
  </property>
  <property fmtid="{D5CDD505-2E9C-101B-9397-08002B2CF9AE}" pid="3" name="NXPowerLiteSettings">
    <vt:lpwstr>F980073804F000</vt:lpwstr>
  </property>
  <property fmtid="{D5CDD505-2E9C-101B-9397-08002B2CF9AE}" pid="4" name="NXPowerLiteVersion">
    <vt:lpwstr>D5.0.2</vt:lpwstr>
  </property>
  <property fmtid="{D5CDD505-2E9C-101B-9397-08002B2CF9AE}" pid="5" name="ContentTypeId">
    <vt:lpwstr>0x010100BBFFC1938B099A4DA14A5BD4C7057448</vt:lpwstr>
  </property>
</Properties>
</file>